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4"/>
  </p:sldMasterIdLst>
  <p:notesMasterIdLst>
    <p:notesMasterId r:id="rId40"/>
  </p:notesMasterIdLst>
  <p:handoutMasterIdLst>
    <p:handoutMasterId r:id="rId41"/>
  </p:handoutMasterIdLst>
  <p:sldIdLst>
    <p:sldId id="416" r:id="rId5"/>
    <p:sldId id="1372" r:id="rId6"/>
    <p:sldId id="731" r:id="rId7"/>
    <p:sldId id="879" r:id="rId8"/>
    <p:sldId id="707" r:id="rId9"/>
    <p:sldId id="800" r:id="rId10"/>
    <p:sldId id="1369" r:id="rId11"/>
    <p:sldId id="728" r:id="rId12"/>
    <p:sldId id="431" r:id="rId13"/>
    <p:sldId id="890" r:id="rId14"/>
    <p:sldId id="714" r:id="rId15"/>
    <p:sldId id="693" r:id="rId16"/>
    <p:sldId id="805" r:id="rId17"/>
    <p:sldId id="694" r:id="rId18"/>
    <p:sldId id="695" r:id="rId19"/>
    <p:sldId id="1370" r:id="rId20"/>
    <p:sldId id="1371" r:id="rId21"/>
    <p:sldId id="1375" r:id="rId22"/>
    <p:sldId id="1376" r:id="rId23"/>
    <p:sldId id="1374" r:id="rId24"/>
    <p:sldId id="806" r:id="rId25"/>
    <p:sldId id="719" r:id="rId26"/>
    <p:sldId id="696" r:id="rId27"/>
    <p:sldId id="697" r:id="rId28"/>
    <p:sldId id="698" r:id="rId29"/>
    <p:sldId id="804" r:id="rId30"/>
    <p:sldId id="742" r:id="rId31"/>
    <p:sldId id="991" r:id="rId32"/>
    <p:sldId id="986" r:id="rId33"/>
    <p:sldId id="1373" r:id="rId34"/>
    <p:sldId id="512" r:id="rId35"/>
    <p:sldId id="924" r:id="rId36"/>
    <p:sldId id="271" r:id="rId37"/>
    <p:sldId id="699" r:id="rId38"/>
    <p:sldId id="700" r:id="rId39"/>
  </p:sldIdLst>
  <p:sldSz cx="9144000" cy="5143500" type="screen16x9"/>
  <p:notesSz cx="6669088" cy="9928225"/>
  <p:defaultTextStyle>
    <a:defPPr>
      <a:defRPr lang="nb-NO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11" userDrawn="1">
          <p15:clr>
            <a:srgbClr val="A4A3A4"/>
          </p15:clr>
        </p15:guide>
        <p15:guide id="4" orient="horz" pos="2864">
          <p15:clr>
            <a:srgbClr val="A4A3A4"/>
          </p15:clr>
        </p15:guide>
        <p15:guide id="5" orient="horz" pos="553">
          <p15:clr>
            <a:srgbClr val="A4A3A4"/>
          </p15:clr>
        </p15:guide>
        <p15:guide id="7" pos="5363">
          <p15:clr>
            <a:srgbClr val="A4A3A4"/>
          </p15:clr>
        </p15:guide>
        <p15:guide id="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785"/>
    <a:srgbClr val="491370"/>
    <a:srgbClr val="D8DFAE"/>
    <a:srgbClr val="855A96"/>
    <a:srgbClr val="006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iddels stil 1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ddels stil 1 - aks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iddels stil 1 - aks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iddels stil 1 - aks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ddels stil 1 - aks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77896"/>
  </p:normalViewPr>
  <p:slideViewPr>
    <p:cSldViewPr snapToGrid="0" snapToObjects="1" showGuides="1">
      <p:cViewPr varScale="1">
        <p:scale>
          <a:sx n="116" d="100"/>
          <a:sy n="116" d="100"/>
        </p:scale>
        <p:origin x="816" y="176"/>
      </p:cViewPr>
      <p:guideLst>
        <p:guide pos="2880"/>
        <p:guide orient="horz" pos="1611"/>
        <p:guide orient="horz" pos="2864"/>
        <p:guide orient="horz" pos="553"/>
        <p:guide pos="5363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4320" y="19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475916" y="573321"/>
            <a:ext cx="3440978" cy="26549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001024" y="9390777"/>
            <a:ext cx="1169457" cy="2453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79B46F88-9F84-0749-A9EF-AB78A96D5526}" type="datetime1">
              <a:rPr lang="nb-NO" sz="900" smtClean="0">
                <a:latin typeface="Arial" charset="0"/>
                <a:ea typeface="Arial" charset="0"/>
                <a:cs typeface="Arial" charset="0"/>
              </a:rPr>
              <a:t>14.11.2023</a:t>
            </a:fld>
            <a:endParaRPr lang="nb-NO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75916" y="9390777"/>
            <a:ext cx="4525107" cy="2453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6245626" y="9390777"/>
            <a:ext cx="421918" cy="2490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C97DF734-C432-4544-B31B-E1C93589B043}" type="slidenum">
              <a:rPr lang="nb-NO" sz="900" smtClean="0"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nb-NO" sz="9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87" y="429459"/>
            <a:ext cx="1874832" cy="528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1215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666908" y="643211"/>
            <a:ext cx="3879344" cy="181621"/>
          </a:xfrm>
          <a:prstGeom prst="rect">
            <a:avLst/>
          </a:prstGeom>
          <a:noFill/>
        </p:spPr>
        <p:txBody>
          <a:bodyPr vert="horz" lIns="0" tIns="0" rIns="0" bIns="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729007" y="9424822"/>
            <a:ext cx="1273171" cy="279668"/>
          </a:xfrm>
          <a:prstGeom prst="rect">
            <a:avLst/>
          </a:prstGeom>
          <a:noFill/>
        </p:spPr>
        <p:txBody>
          <a:bodyPr vert="horz" lIns="0" tIns="0" rIns="0" bIns="0" rtlCol="0" anchor="t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4A114D37-45D4-2745-B314-3FFB341A923C}" type="datetime1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</a:t>
            </a:r>
            <a:r>
              <a:rPr lang="en-GB" noProof="0" dirty="0" err="1"/>
              <a:t>å</a:t>
            </a:r>
            <a:r>
              <a:rPr lang="en-GB" noProof="0" dirty="0"/>
              <a:t>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666908" y="9430092"/>
            <a:ext cx="4062098" cy="274399"/>
          </a:xfrm>
          <a:prstGeom prst="rect">
            <a:avLst/>
          </a:prstGeom>
          <a:noFill/>
        </p:spPr>
        <p:txBody>
          <a:bodyPr vert="horz" lIns="0" tIns="0" rIns="0" bIns="0" rtlCol="0" anchor="t"/>
          <a:lstStyle>
            <a:lvl1pPr algn="l">
              <a:defRPr sz="900">
                <a:latin typeface="Arial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111765" y="9430092"/>
            <a:ext cx="555779" cy="274398"/>
          </a:xfrm>
          <a:prstGeom prst="rect">
            <a:avLst/>
          </a:prstGeom>
          <a:noFill/>
        </p:spPr>
        <p:txBody>
          <a:bodyPr vert="horz" lIns="0" tIns="0" rIns="0" bIns="0" rtlCol="0" anchor="t"/>
          <a:lstStyle>
            <a:lvl1pPr algn="l">
              <a:defRPr sz="900">
                <a:latin typeface="Arial"/>
                <a:cs typeface="Arial"/>
              </a:defRPr>
            </a:lvl1pPr>
          </a:lstStyle>
          <a:p>
            <a:fld id="{E17747EF-E64D-7848-A5FE-D6E885B48F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06" y="443020"/>
            <a:ext cx="1512365" cy="426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14606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medicine/article?id=10.1371/journal.pmed.1002258#pmed-1002258-g00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ournals.plos.org/plosmedicine/article?id=10.1371/journal.pmed.1002258#pmed.1002258.s002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2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A8ACA-1D5C-2447-8A75-35436DD3CC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872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04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To quantify the additional prediction provided by polygenic information beyond </a:t>
            </a: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APOE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, we evaluated how the PHS modulates age of AD onset in </a:t>
            </a: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APOE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 </a:t>
            </a:r>
            <a:r>
              <a:rPr lang="el-GR" b="0" i="0" dirty="0">
                <a:solidFill>
                  <a:srgbClr val="202020"/>
                </a:solidFill>
                <a:effectLst/>
                <a:latin typeface="Helvetica" pitchFamily="2" charset="0"/>
              </a:rPr>
              <a:t>ε3/3 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individuals. Among these individuals, we found that age of AD onset can vary by more than 10 y, depending on polygenic risk. For example, for an </a:t>
            </a: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APOE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 </a:t>
            </a:r>
            <a:r>
              <a:rPr lang="el-GR" b="0" i="0" dirty="0">
                <a:solidFill>
                  <a:srgbClr val="202020"/>
                </a:solidFill>
                <a:effectLst/>
                <a:latin typeface="Helvetica" pitchFamily="2" charset="0"/>
              </a:rPr>
              <a:t>ε3/3 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individual in the tenth decile (top 10%) of the PHS, at 50% risk for meeting clinical criteria for AD diagnosis, the expected age of developing AD is approximately 84 y (</a:t>
            </a:r>
            <a:r>
              <a:rPr lang="en-GB" b="0" i="0" u="sng" dirty="0">
                <a:solidFill>
                  <a:srgbClr val="520043"/>
                </a:solidFill>
                <a:effectLst/>
                <a:latin typeface="Helvetica" pitchFamily="2" charset="0"/>
                <a:hlinkClick r:id="rId3"/>
              </a:rPr>
              <a:t>Fig 2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); however, for an </a:t>
            </a: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APOE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 </a:t>
            </a:r>
            <a:r>
              <a:rPr lang="el-GR" b="0" i="0" dirty="0">
                <a:solidFill>
                  <a:srgbClr val="202020"/>
                </a:solidFill>
                <a:effectLst/>
                <a:latin typeface="Helvetica" pitchFamily="2" charset="0"/>
              </a:rPr>
              <a:t>ε3/3 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individual in the first decile (bottom 10%) of the PHS, the expected age of developing AD is approximately 95 y (</a:t>
            </a:r>
            <a:r>
              <a:rPr lang="en-GB" b="0" i="0" u="sng" dirty="0">
                <a:solidFill>
                  <a:srgbClr val="520043"/>
                </a:solidFill>
                <a:effectLst/>
                <a:latin typeface="Helvetica" pitchFamily="2" charset="0"/>
                <a:hlinkClick r:id="rId3"/>
              </a:rPr>
              <a:t>Fig 2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). The hazard ratio comparing the tenth decile to the first decile is 3.34 (95% CI 2.62–4.24, log rank test </a:t>
            </a: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p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 = 1.0 × 10</a:t>
            </a:r>
            <a:r>
              <a:rPr lang="en-GB" b="0" i="0" baseline="30000" dirty="0">
                <a:solidFill>
                  <a:srgbClr val="202020"/>
                </a:solidFill>
                <a:effectLst/>
                <a:latin typeface="Helvetica" pitchFamily="2" charset="0"/>
              </a:rPr>
              <a:t>−22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). Similarly, we also evaluated the relationship between the PHS and the different </a:t>
            </a: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APOE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 alleles (</a:t>
            </a:r>
            <a:r>
              <a:rPr lang="el-GR" b="0" i="0" dirty="0">
                <a:solidFill>
                  <a:srgbClr val="202020"/>
                </a:solidFill>
                <a:effectLst/>
                <a:latin typeface="Helvetica" pitchFamily="2" charset="0"/>
              </a:rPr>
              <a:t>ε2/3/4) (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first figure in </a:t>
            </a:r>
            <a:r>
              <a:rPr lang="en-GB" b="0" i="0" u="sng" dirty="0">
                <a:solidFill>
                  <a:srgbClr val="520043"/>
                </a:solidFill>
                <a:effectLst/>
                <a:latin typeface="Helvetica" pitchFamily="2" charset="0"/>
                <a:hlinkClick r:id="rId4"/>
              </a:rPr>
              <a:t>S1 Appendix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). These findings show that, beyond </a:t>
            </a:r>
            <a:r>
              <a:rPr lang="en-GB" b="0" i="1" dirty="0">
                <a:solidFill>
                  <a:srgbClr val="202020"/>
                </a:solidFill>
                <a:effectLst/>
                <a:latin typeface="Helvetica" pitchFamily="2" charset="0"/>
              </a:rPr>
              <a:t>APOE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itchFamily="2" charset="0"/>
              </a:rPr>
              <a:t>, the polygenic architecture plays an integral role in affecting AD risk.</a:t>
            </a:r>
            <a:endParaRPr lang="en-N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A114D37-45D4-2745-B314-3FFB341A923C}" type="datetime1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7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PHS </a:t>
            </a:r>
            <a:r>
              <a:rPr lang="nb-NO" dirty="0" err="1"/>
              <a:t>Polygenic</a:t>
            </a:r>
            <a:r>
              <a:rPr lang="nb-NO" dirty="0"/>
              <a:t> </a:t>
            </a:r>
            <a:r>
              <a:rPr lang="nb-NO" dirty="0" err="1"/>
              <a:t>Hazard</a:t>
            </a:r>
            <a:r>
              <a:rPr lang="nb-NO" dirty="0"/>
              <a:t> Score, IHS </a:t>
            </a:r>
            <a:r>
              <a:rPr lang="nb-NO" dirty="0" err="1"/>
              <a:t>Imaging</a:t>
            </a:r>
            <a:r>
              <a:rPr lang="nb-NO" dirty="0"/>
              <a:t> </a:t>
            </a:r>
            <a:r>
              <a:rPr lang="nb-NO" dirty="0" err="1"/>
              <a:t>Hazard</a:t>
            </a:r>
            <a:r>
              <a:rPr lang="nb-NO" dirty="0"/>
              <a:t> Score, AVLT </a:t>
            </a:r>
            <a:r>
              <a:rPr lang="nb-NO" dirty="0" err="1"/>
              <a:t>Auditory</a:t>
            </a:r>
            <a:r>
              <a:rPr lang="nb-NO" baseline="0" dirty="0"/>
              <a:t> Verbal Learning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33EDF-6351-CC4A-8CAC-EE88C803C3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5373F-0A06-774F-9B51-F19CBB9C98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2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E7EA07F-D5A9-A2CE-A8E7-AAEAFFDB1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467779F-F4A5-3C7B-F2CE-3A4022D0E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80254DB-EB73-7714-8A20-D96891479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213E1B-4D44-7348-B51E-A1ECD4868806}" type="slidenum">
              <a:rPr lang="nb-NO" altLang="nb-NO"/>
              <a:pPr>
                <a:spcBef>
                  <a:spcPct val="0"/>
                </a:spcBef>
              </a:pPr>
              <a:t>29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will ensure we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have enough data and results from Identify and Stratify projects – to </a:t>
            </a:r>
            <a:r>
              <a:rPr lang="e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the first version of the prediction tools (4M) after 3-4 years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The performance will be tested with new </a:t>
            </a:r>
            <a:r>
              <a:rPr lang="e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 each year from the </a:t>
            </a:r>
            <a:r>
              <a:rPr lang="e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 Registr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</a:t>
            </a:r>
            <a:endParaRPr lang="e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We will constantly improve the methods and share the results and models within an open science framework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----NEW---</a:t>
            </a:r>
            <a:endParaRPr lang="e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39C93-2745-D34B-A6C4-AFFEAC93A733}" type="slidenum">
              <a:rPr lang="en-NO" smtClean="0"/>
              <a:t>33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3763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A114D37-45D4-2745-B314-3FFB341A923C}" type="datetime1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747EF-E64D-7848-A5FE-D6E885B48FCE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18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med samarbeidspartner logo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-1" y="2107992"/>
            <a:ext cx="9144001" cy="2439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 dirty="0">
              <a:ln>
                <a:noFill/>
              </a:ln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441" y="0"/>
            <a:ext cx="3413560" cy="30617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26400" y="2556588"/>
            <a:ext cx="6888951" cy="579328"/>
          </a:xfrm>
        </p:spPr>
        <p:txBody>
          <a:bodyPr r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6400" y="3262810"/>
            <a:ext cx="6888951" cy="683535"/>
          </a:xfrm>
        </p:spPr>
        <p:txBody>
          <a:bodyPr r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8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2" y="584316"/>
            <a:ext cx="3173607" cy="801698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75106" y="4616181"/>
            <a:ext cx="8193785" cy="454274"/>
            <a:chOff x="119090" y="4619312"/>
            <a:chExt cx="8193785" cy="454274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35" r="22580"/>
            <a:stretch/>
          </p:blipFill>
          <p:spPr>
            <a:xfrm>
              <a:off x="3454938" y="4640161"/>
              <a:ext cx="1726521" cy="402336"/>
            </a:xfrm>
            <a:prstGeom prst="rect">
              <a:avLst/>
            </a:prstGeom>
          </p:spPr>
        </p:pic>
        <p:pic>
          <p:nvPicPr>
            <p:cNvPr id="19" name="Bilde 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469" y="4619312"/>
              <a:ext cx="602406" cy="454274"/>
            </a:xfrm>
            <a:prstGeom prst="rect">
              <a:avLst/>
            </a:prstGeom>
          </p:spPr>
        </p:pic>
        <p:pic>
          <p:nvPicPr>
            <p:cNvPr id="20" name="Bild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028" y="4700462"/>
              <a:ext cx="1352890" cy="291975"/>
            </a:xfrm>
            <a:prstGeom prst="rect">
              <a:avLst/>
            </a:prstGeom>
          </p:spPr>
        </p:pic>
        <p:pic>
          <p:nvPicPr>
            <p:cNvPr id="21" name="Bilde 11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90" y="4792573"/>
              <a:ext cx="1490918" cy="128486"/>
            </a:xfrm>
            <a:prstGeom prst="rect">
              <a:avLst/>
            </a:prstGeom>
          </p:spPr>
        </p:pic>
        <p:pic>
          <p:nvPicPr>
            <p:cNvPr id="22" name="Bilde 1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479" y="4661381"/>
              <a:ext cx="2036970" cy="350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8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273845"/>
            <a:ext cx="7886700" cy="601266"/>
          </a:xfrm>
        </p:spPr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9842" y="1221581"/>
            <a:ext cx="3868340" cy="4112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add a title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9842" y="1794106"/>
            <a:ext cx="3868340" cy="2752892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21581"/>
            <a:ext cx="3887391" cy="4112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add a title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4629151" y="1794106"/>
            <a:ext cx="3887391" cy="2752892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286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07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4713"/>
            <a:ext cx="9144000" cy="3760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6018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innhol og 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3" y="273845"/>
            <a:ext cx="3885008" cy="600215"/>
          </a:xfrm>
        </p:spPr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4630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221581"/>
            <a:ext cx="3886200" cy="3325416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</p:spTree>
    <p:extLst>
      <p:ext uri="{BB962C8B-B14F-4D97-AF65-F5344CB8AC3E}">
        <p14:creationId xmlns:p14="http://schemas.microsoft.com/office/powerpoint/2010/main" val="7588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347"/>
            <a:ext cx="4572000" cy="3760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870347"/>
            <a:ext cx="4572000" cy="3760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946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349"/>
            <a:ext cx="4572000" cy="1884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5340"/>
            <a:ext cx="4572000" cy="187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9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870349"/>
            <a:ext cx="4572000" cy="1884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10" name="Plassholder for bilde 5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2755340"/>
            <a:ext cx="4572000" cy="187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19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4630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2004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67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3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1619249" y="2962228"/>
            <a:ext cx="6808997" cy="129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Oslo University Hospital HF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Division of Mental Health and Addiction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Psychosis Research Unit/TOP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Ullevål Hospital, building 49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P.O. Box 4956 Nydalen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N-0424 Oslo</a:t>
            </a:r>
          </a:p>
          <a:p>
            <a:r>
              <a:rPr lang="en-GB" sz="1200" b="0" i="0" kern="1200" noProof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Norway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2" y="584315"/>
            <a:ext cx="3173607" cy="8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l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-1" y="2107992"/>
            <a:ext cx="9144001" cy="3035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 dirty="0">
              <a:ln>
                <a:noFill/>
              </a:ln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441" y="0"/>
            <a:ext cx="3413560" cy="30617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26400" y="2556588"/>
            <a:ext cx="6888951" cy="579328"/>
          </a:xfrm>
        </p:spPr>
        <p:txBody>
          <a:bodyPr r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6400" y="3262810"/>
            <a:ext cx="6888951" cy="683535"/>
          </a:xfrm>
        </p:spPr>
        <p:txBody>
          <a:bodyPr r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2" y="584316"/>
            <a:ext cx="3173607" cy="8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0" y="854869"/>
            <a:ext cx="9158288" cy="0"/>
          </a:xfrm>
          <a:prstGeom prst="line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013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2970" y="101357"/>
            <a:ext cx="7823918" cy="5556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 b="1"/>
            </a:lvl1pPr>
          </a:lstStyle>
          <a:p>
            <a:pPr lvl="0"/>
            <a:endParaRPr lang="nl-NL" dirty="0">
              <a:sym typeface="Kievit-Book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32969" y="1233865"/>
            <a:ext cx="7847058" cy="33381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575"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endParaRPr lang="nl-NL" dirty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9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l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grøn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_lyse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8650" y="3121877"/>
            <a:ext cx="7886700" cy="57932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842" y="3863462"/>
            <a:ext cx="7885509" cy="683535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384044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 noProof="0" dirty="0"/>
              <a:t>Click to add a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624" y="-1"/>
            <a:ext cx="4992624" cy="1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 title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4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221581"/>
            <a:ext cx="3886200" cy="3325416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221581"/>
            <a:ext cx="3886200" cy="3325416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67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5509" cy="6002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add a 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221581"/>
            <a:ext cx="7885509" cy="332541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</a:t>
            </a:r>
          </a:p>
          <a:p>
            <a:pPr lvl="2"/>
            <a:r>
              <a:rPr lang="en-GB" noProof="0" dirty="0"/>
              <a:t>Third</a:t>
            </a:r>
          </a:p>
          <a:p>
            <a:pPr lvl="3"/>
            <a:r>
              <a:rPr lang="en-GB" noProof="0" dirty="0"/>
              <a:t>Fourth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4224" y="4803496"/>
            <a:ext cx="3661685" cy="179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GB" noProof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4631531"/>
            <a:ext cx="9144000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65" y="4747473"/>
            <a:ext cx="1166404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64">
          <p15:clr>
            <a:srgbClr val="F26B43"/>
          </p15:clr>
        </p15:guide>
        <p15:guide id="2" pos="2880">
          <p15:clr>
            <a:srgbClr val="F26B43"/>
          </p15:clr>
        </p15:guide>
        <p15:guide id="3" pos="1020">
          <p15:clr>
            <a:srgbClr val="F26B43"/>
          </p15:clr>
        </p15:guide>
        <p15:guide id="4" pos="5363">
          <p15:clr>
            <a:srgbClr val="F26B43"/>
          </p15:clr>
        </p15:guide>
        <p15:guide id="5" orient="horz" pos="770">
          <p15:clr>
            <a:srgbClr val="F26B43"/>
          </p15:clr>
        </p15:guide>
        <p15:guide id="6" orient="horz" pos="172">
          <p15:clr>
            <a:srgbClr val="F26B43"/>
          </p15:clr>
        </p15:guide>
        <p15:guide id="7" orient="horz" pos="551">
          <p15:clr>
            <a:srgbClr val="F26B43"/>
          </p15:clr>
        </p15:guide>
        <p15:guide id="8" pos="3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idsskriftet.no/en/2023/06/original-article/dementia-and-mild-cognitive-impairment-older-people-trondelag#ref17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12" Type="http://schemas.openxmlformats.org/officeDocument/2006/relationships/image" Target="../media/image48.emf"/><Relationship Id="rId17" Type="http://schemas.openxmlformats.org/officeDocument/2006/relationships/image" Target="../media/image5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20" Type="http://schemas.openxmlformats.org/officeDocument/2006/relationships/image" Target="../media/image5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11" Type="http://schemas.openxmlformats.org/officeDocument/2006/relationships/image" Target="../media/image47.emf"/><Relationship Id="rId5" Type="http://schemas.openxmlformats.org/officeDocument/2006/relationships/image" Target="../media/image41.sv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19" Type="http://schemas.openxmlformats.org/officeDocument/2006/relationships/image" Target="../media/image55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674" y="2571750"/>
            <a:ext cx="8517947" cy="579328"/>
          </a:xfrm>
        </p:spPr>
        <p:txBody>
          <a:bodyPr>
            <a:noAutofit/>
          </a:bodyPr>
          <a:lstStyle/>
          <a:p>
            <a:br>
              <a:rPr lang="en-US" sz="2400" i="1" dirty="0"/>
            </a:br>
            <a:r>
              <a:rPr lang="en-US" sz="2400" i="1" dirty="0"/>
              <a:t>Multimodal prediction of Alzheimer’s disease – opportunities in Nordic registry and biobank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017" y="3460872"/>
            <a:ext cx="6061262" cy="683535"/>
          </a:xfrm>
        </p:spPr>
        <p:txBody>
          <a:bodyPr>
            <a:noAutofit/>
          </a:bodyPr>
          <a:lstStyle/>
          <a:p>
            <a:r>
              <a:rPr lang="nb-NO" altLang="nb-NO" sz="1400" dirty="0"/>
              <a:t>Ole A. Andreassen</a:t>
            </a:r>
            <a:br>
              <a:rPr lang="nb-NO" altLang="nb-NO" sz="1400" dirty="0"/>
            </a:br>
            <a:r>
              <a:rPr lang="nb-NO" altLang="nb-NO" sz="1400" dirty="0"/>
              <a:t>NORMENT Centre, </a:t>
            </a:r>
            <a:r>
              <a:rPr lang="en-US" altLang="nb-NO" sz="1400" dirty="0"/>
              <a:t>Division of Mental Health and Addiction, Oslo University Hospital Institute of Clinical Medicine, University of Oslo</a:t>
            </a:r>
          </a:p>
          <a:p>
            <a:r>
              <a:rPr lang="nb-NO" sz="1400" dirty="0"/>
              <a:t>Email: ole.andreassen@medisin.uio.no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9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err="1"/>
              <a:t>Analytical</a:t>
            </a:r>
            <a:r>
              <a:rPr lang="nb-NO" sz="2400" dirty="0"/>
              <a:t> </a:t>
            </a:r>
            <a:r>
              <a:rPr lang="nb-NO" sz="2400" dirty="0" err="1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99" y="1069181"/>
            <a:ext cx="3757101" cy="3325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Standard </a:t>
            </a:r>
            <a:r>
              <a:rPr lang="nb-NO" sz="1800" b="1" dirty="0" err="1"/>
              <a:t>tools</a:t>
            </a:r>
            <a:r>
              <a:rPr lang="nb-NO" sz="1800" b="1" dirty="0"/>
              <a:t> </a:t>
            </a:r>
            <a:r>
              <a:rPr lang="nb-NO" sz="1800" dirty="0"/>
              <a:t>LDSR, GCTA </a:t>
            </a:r>
            <a:r>
              <a:rPr lang="nb-NO" sz="1800" dirty="0" err="1"/>
              <a:t>etc</a:t>
            </a:r>
            <a:endParaRPr lang="nb-NO" sz="1800" dirty="0"/>
          </a:p>
          <a:p>
            <a:pPr lvl="1"/>
            <a:r>
              <a:rPr lang="en-US" sz="1800" dirty="0"/>
              <a:t>Infinitesimal</a:t>
            </a:r>
            <a:r>
              <a:rPr lang="nb-NO" sz="1800" dirty="0"/>
              <a:t> </a:t>
            </a:r>
            <a:r>
              <a:rPr lang="nb-NO" sz="1800" dirty="0" err="1"/>
              <a:t>model</a:t>
            </a:r>
            <a:r>
              <a:rPr lang="nb-NO" sz="1800" dirty="0"/>
              <a:t>: </a:t>
            </a:r>
          </a:p>
          <a:p>
            <a:pPr marL="342891" lvl="1" indent="0">
              <a:buNone/>
            </a:pPr>
            <a:r>
              <a:rPr lang="nb-NO" sz="1800" dirty="0"/>
              <a:t>all markers have an </a:t>
            </a:r>
            <a:r>
              <a:rPr lang="nb-NO" sz="1800" dirty="0" err="1"/>
              <a:t>effect</a:t>
            </a:r>
            <a:r>
              <a:rPr lang="nb-NO" sz="1800" dirty="0"/>
              <a:t>, (Fisher 1918)</a:t>
            </a:r>
          </a:p>
          <a:p>
            <a:pPr marL="342891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nb-NO" sz="1800" b="1" dirty="0" err="1"/>
              <a:t>MiXeR</a:t>
            </a:r>
            <a:endParaRPr lang="nb-NO" sz="1800" b="1" dirty="0"/>
          </a:p>
          <a:p>
            <a:r>
              <a:rPr lang="nb-NO" sz="1800" dirty="0" err="1"/>
              <a:t>Mixture</a:t>
            </a:r>
            <a:r>
              <a:rPr lang="nb-NO" sz="1800" dirty="0"/>
              <a:t> </a:t>
            </a:r>
            <a:r>
              <a:rPr lang="nb-NO" sz="1800" dirty="0" err="1"/>
              <a:t>models</a:t>
            </a:r>
            <a:endParaRPr lang="nb-NO" sz="1800" dirty="0"/>
          </a:p>
          <a:p>
            <a:pPr marL="342891" lvl="1" indent="0">
              <a:buNone/>
            </a:pPr>
            <a:r>
              <a:rPr lang="nb-NO" sz="1800" dirty="0"/>
              <a:t>Null and non-null </a:t>
            </a:r>
            <a:r>
              <a:rPr lang="nb-NO" sz="1800" dirty="0" err="1"/>
              <a:t>effects</a:t>
            </a:r>
            <a:endParaRPr lang="nb-NO" sz="1800" dirty="0"/>
          </a:p>
          <a:p>
            <a:r>
              <a:rPr lang="nb-NO" sz="1800" dirty="0"/>
              <a:t>Mixed </a:t>
            </a:r>
            <a:r>
              <a:rPr lang="nb-NO" sz="1800" dirty="0" err="1"/>
              <a:t>effect</a:t>
            </a:r>
            <a:r>
              <a:rPr lang="nb-NO" sz="1800" dirty="0"/>
              <a:t> </a:t>
            </a:r>
            <a:r>
              <a:rPr lang="nb-NO" sz="1800" dirty="0" err="1"/>
              <a:t>directions</a:t>
            </a:r>
            <a:endParaRPr lang="nb-NO" sz="1800" dirty="0"/>
          </a:p>
          <a:p>
            <a:pPr lvl="1"/>
            <a:r>
              <a:rPr lang="nb-NO" sz="1800" dirty="0" err="1"/>
              <a:t>Both</a:t>
            </a:r>
            <a:r>
              <a:rPr lang="nb-NO" sz="1800" dirty="0"/>
              <a:t> same and </a:t>
            </a:r>
            <a:r>
              <a:rPr lang="nb-NO" sz="1800" dirty="0" err="1"/>
              <a:t>opposite</a:t>
            </a:r>
            <a:r>
              <a:rPr lang="nb-NO" sz="1800" dirty="0"/>
              <a:t> </a:t>
            </a:r>
            <a:r>
              <a:rPr lang="nb-NO" sz="1800" dirty="0" err="1"/>
              <a:t>directions</a:t>
            </a:r>
            <a:endParaRPr lang="nb-NO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514337">
              <a:defRPr/>
            </a:pPr>
            <a:endParaRPr lang="en-GB" sz="1013" dirty="0">
              <a:solidFill>
                <a:srgbClr val="384044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r>
              <a:rPr lang="en-GB" sz="1000" dirty="0">
                <a:solidFill>
                  <a:srgbClr val="384044"/>
                </a:solidFill>
                <a:latin typeface="Arial"/>
              </a:rPr>
              <a:t>Frei and Dale in prep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514337">
              <a:defRPr/>
            </a:pPr>
            <a:endParaRPr lang="en-GB" sz="675" dirty="0">
              <a:solidFill>
                <a:srgbClr val="384044"/>
              </a:solidFill>
              <a:latin typeface="Arial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82" y="449886"/>
            <a:ext cx="415885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615383" y="273846"/>
            <a:ext cx="5914132" cy="789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700" b="1" dirty="0">
                <a:ea typeface="ＭＳ Ｐゴシック" pitchFamily="34" charset="-128"/>
              </a:rPr>
              <a:t>Prediction</a:t>
            </a:r>
            <a:r>
              <a:rPr lang="en-US" altLang="en-US" dirty="0">
                <a:ea typeface="ＭＳ Ｐゴシック" pitchFamily="34" charset="-128"/>
              </a:rPr>
              <a:t> </a:t>
            </a:r>
            <a:br>
              <a:rPr lang="en-US" altLang="en-US" dirty="0">
                <a:ea typeface="ＭＳ Ｐゴシック" pitchFamily="34" charset="-128"/>
              </a:rPr>
            </a:b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100" dirty="0"/>
              <a:t>Identify individuals at risk late-onset Alzheimer’s disease (AD) – too late if memory loss</a:t>
            </a:r>
          </a:p>
          <a:p>
            <a:pPr>
              <a:defRPr/>
            </a:pPr>
            <a:r>
              <a:rPr lang="en-US" altLang="en-US" sz="2100" dirty="0"/>
              <a:t>GWAS have identified several variants associated with AD beyond </a:t>
            </a:r>
            <a:r>
              <a:rPr lang="en-US" altLang="en-US" sz="2100" i="1" dirty="0"/>
              <a:t>APOE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en-US" altLang="en-US" sz="2100" dirty="0"/>
              <a:t>4 </a:t>
            </a:r>
          </a:p>
          <a:p>
            <a:pPr>
              <a:defRPr/>
            </a:pPr>
            <a:r>
              <a:rPr lang="nb-NO" altLang="en-US" sz="2100" dirty="0" err="1"/>
              <a:t>Supervised</a:t>
            </a:r>
            <a:r>
              <a:rPr lang="nb-NO" altLang="en-US" sz="2100" dirty="0"/>
              <a:t> </a:t>
            </a:r>
            <a:r>
              <a:rPr lang="nb-NO" altLang="en-US" sz="2100" dirty="0" err="1"/>
              <a:t>machine</a:t>
            </a:r>
            <a:r>
              <a:rPr lang="nb-NO" altLang="en-US" sz="2100" dirty="0"/>
              <a:t> </a:t>
            </a:r>
            <a:r>
              <a:rPr lang="nb-NO" altLang="en-US" sz="2100" dirty="0" err="1"/>
              <a:t>learning</a:t>
            </a:r>
            <a:endParaRPr lang="en-US" altLang="en-US" sz="2100" dirty="0"/>
          </a:p>
          <a:p>
            <a:pPr>
              <a:defRPr/>
            </a:pPr>
            <a:r>
              <a:rPr lang="en-US" altLang="en-US" sz="2100" b="1" dirty="0"/>
              <a:t>When, not if</a:t>
            </a:r>
            <a:r>
              <a:rPr lang="en-US" altLang="en-US" sz="2100" dirty="0"/>
              <a:t> </a:t>
            </a:r>
          </a:p>
          <a:p>
            <a:pPr lvl="1">
              <a:defRPr/>
            </a:pPr>
            <a:r>
              <a:rPr lang="en-US" altLang="en-US" sz="1800" dirty="0"/>
              <a:t>not case-control but age of onset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polygenic hazard score (PHS)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196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7"/>
          <p:cNvSpPr txBox="1">
            <a:spLocks noChangeArrowheads="1"/>
          </p:cNvSpPr>
          <p:nvPr/>
        </p:nvSpPr>
        <p:spPr bwMode="auto">
          <a:xfrm>
            <a:off x="2033588" y="4354117"/>
            <a:ext cx="411535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000000"/>
                </a:solidFill>
              </a:rPr>
              <a:t>ADGC </a:t>
            </a:r>
            <a:r>
              <a:rPr lang="en-US" altLang="en-US" sz="1350">
                <a:solidFill>
                  <a:srgbClr val="000000"/>
                </a:solidFill>
              </a:rPr>
              <a:t>(</a:t>
            </a:r>
            <a:r>
              <a:rPr lang="en-US" altLang="en-US" sz="1350"/>
              <a:t>17,008 AD cases and 37,154 controls)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000000"/>
                </a:solidFill>
              </a:rPr>
              <a:t> – 28 SNPs IGAP, Cox forward regression model</a:t>
            </a:r>
          </a:p>
        </p:txBody>
      </p:sp>
      <p:sp>
        <p:nvSpPr>
          <p:cNvPr id="50180" name="TextBox 9"/>
          <p:cNvSpPr txBox="1">
            <a:spLocks noChangeArrowheads="1"/>
          </p:cNvSpPr>
          <p:nvPr/>
        </p:nvSpPr>
        <p:spPr bwMode="auto">
          <a:xfrm>
            <a:off x="2357438" y="215504"/>
            <a:ext cx="38011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00"/>
                </a:solidFill>
              </a:rPr>
              <a:t>Survival analyses in 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1898" y="4832748"/>
            <a:ext cx="2244525" cy="248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Desikan, Fan et al. </a:t>
            </a:r>
            <a:r>
              <a:rPr lang="nb-NO" sz="1013" dirty="0" err="1">
                <a:latin typeface="+mj-lt"/>
                <a:ea typeface="ＭＳ Ｐゴシック" pitchFamily="34" charset="-128"/>
                <a:cs typeface="Arial" charset="0"/>
              </a:rPr>
              <a:t>PLoS</a:t>
            </a: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 Med 2017</a:t>
            </a:r>
          </a:p>
        </p:txBody>
      </p:sp>
      <p:pic>
        <p:nvPicPr>
          <p:cNvPr id="6" name="Picture 2" descr="http://journals.plos.org/plosmedicine/article/figure/image?size=large&amp;id=info:doi/10.1371/journal.pmed.1002258.g001">
            <a:extLst>
              <a:ext uri="{FF2B5EF4-FFF2-40B4-BE49-F238E27FC236}">
                <a16:creationId xmlns:a16="http://schemas.microsoft.com/office/drawing/2014/main" id="{56EEAF62-7DA5-4D37-A8A3-586AE8D7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28" y="687351"/>
            <a:ext cx="4740554" cy="37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8"/>
          <p:cNvSpPr txBox="1">
            <a:spLocks noChangeArrowheads="1"/>
          </p:cNvSpPr>
          <p:nvPr/>
        </p:nvSpPr>
        <p:spPr bwMode="auto">
          <a:xfrm>
            <a:off x="1494235" y="180976"/>
            <a:ext cx="60325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00"/>
                </a:solidFill>
              </a:rPr>
              <a:t>Probability density of AD age of onset </a:t>
            </a:r>
          </a:p>
        </p:txBody>
      </p:sp>
      <p:pic>
        <p:nvPicPr>
          <p:cNvPr id="53251" name="Picture 1" descr="Survival_Age_Onset_distrib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3415" r="5951" b="3720"/>
          <a:stretch>
            <a:fillRect/>
          </a:stretch>
        </p:blipFill>
        <p:spPr bwMode="auto">
          <a:xfrm>
            <a:off x="2250282" y="739379"/>
            <a:ext cx="4874419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3574257" y="4569619"/>
            <a:ext cx="315022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000000"/>
                </a:solidFill>
              </a:rPr>
              <a:t>PHS modifies peak age of AD onset </a:t>
            </a: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1898" y="4832748"/>
            <a:ext cx="2244525" cy="248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Desikan, Fan et al. </a:t>
            </a:r>
            <a:r>
              <a:rPr lang="nb-NO" sz="1013" dirty="0" err="1">
                <a:latin typeface="+mj-lt"/>
                <a:ea typeface="ＭＳ Ｐゴシック" pitchFamily="34" charset="-128"/>
                <a:cs typeface="Arial" charset="0"/>
              </a:rPr>
              <a:t>PLoS</a:t>
            </a: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23031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8"/>
          <p:cNvSpPr txBox="1">
            <a:spLocks noChangeArrowheads="1"/>
          </p:cNvSpPr>
          <p:nvPr/>
        </p:nvSpPr>
        <p:spPr bwMode="auto">
          <a:xfrm>
            <a:off x="1382782" y="196350"/>
            <a:ext cx="578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sz="2800" b="0" i="0" dirty="0">
                <a:solidFill>
                  <a:srgbClr val="202020"/>
                </a:solidFill>
                <a:effectLst/>
                <a:latin typeface="Helvetica" pitchFamily="2" charset="0"/>
              </a:rPr>
              <a:t>Polygenic prediction beyond </a:t>
            </a:r>
            <a:r>
              <a:rPr lang="en-GB" sz="2800" b="0" i="1" dirty="0">
                <a:solidFill>
                  <a:srgbClr val="202020"/>
                </a:solidFill>
                <a:effectLst/>
                <a:latin typeface="Helvetica" pitchFamily="2" charset="0"/>
              </a:rPr>
              <a:t>APOE</a:t>
            </a:r>
            <a:endParaRPr lang="en-NO" sz="2800" dirty="0"/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3574257" y="4569619"/>
            <a:ext cx="385554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>
                <a:solidFill>
                  <a:srgbClr val="000000"/>
                </a:solidFill>
              </a:rPr>
              <a:t>PHS modifies age of AD onset beyond APOE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1898" y="4832748"/>
            <a:ext cx="2244525" cy="248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Desikan, Fan et al. </a:t>
            </a:r>
            <a:r>
              <a:rPr lang="nb-NO" sz="1013" dirty="0" err="1">
                <a:latin typeface="+mj-lt"/>
                <a:ea typeface="ＭＳ Ｐゴシック" pitchFamily="34" charset="-128"/>
                <a:cs typeface="Arial" charset="0"/>
              </a:rPr>
              <a:t>PLoS</a:t>
            </a: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 Med 2017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56AE20-0350-0C19-E72F-E1A16625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02" y="851134"/>
            <a:ext cx="4605910" cy="3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8"/>
          <p:cNvSpPr txBox="1">
            <a:spLocks noChangeArrowheads="1"/>
          </p:cNvSpPr>
          <p:nvPr/>
        </p:nvSpPr>
        <p:spPr bwMode="auto">
          <a:xfrm>
            <a:off x="1494235" y="183357"/>
            <a:ext cx="55324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00"/>
                </a:solidFill>
              </a:rPr>
              <a:t>Predicted AD annualized incidence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1898" y="4832748"/>
            <a:ext cx="2244525" cy="248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Desikan, Fan et al. </a:t>
            </a:r>
            <a:r>
              <a:rPr lang="nb-NO" sz="1013" dirty="0" err="1">
                <a:latin typeface="+mj-lt"/>
                <a:ea typeface="ＭＳ Ｐゴシック" pitchFamily="34" charset="-128"/>
                <a:cs typeface="Arial" charset="0"/>
              </a:rPr>
              <a:t>PLoS</a:t>
            </a: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 Med 2017</a:t>
            </a:r>
          </a:p>
        </p:txBody>
      </p:sp>
      <p:pic>
        <p:nvPicPr>
          <p:cNvPr id="8" name="Picture 2" descr="http://journals.plos.org/plosmedicine/article/figure/image?size=large&amp;id=info:doi/10.1371/journal.pmed.1002258.t003">
            <a:extLst>
              <a:ext uri="{FF2B5EF4-FFF2-40B4-BE49-F238E27FC236}">
                <a16:creationId xmlns:a16="http://schemas.microsoft.com/office/drawing/2014/main" id="{8FD291A8-588E-4EA2-B499-1037F61D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0" y="1275431"/>
            <a:ext cx="7749660" cy="2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457954" y="257257"/>
            <a:ext cx="6994357" cy="789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ea typeface="ＭＳ Ｐゴシック" pitchFamily="34" charset="-128"/>
              </a:rPr>
              <a:t>AD survival curves Nordic samples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301AF-13AA-320B-D974-7F13B3516036}"/>
              </a:ext>
            </a:extLst>
          </p:cNvPr>
          <p:cNvSpPr txBox="1"/>
          <p:nvPr/>
        </p:nvSpPr>
        <p:spPr>
          <a:xfrm>
            <a:off x="5651898" y="4832748"/>
            <a:ext cx="2395207" cy="248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nb-NO" sz="1013" dirty="0" err="1">
                <a:latin typeface="+mj-lt"/>
                <a:ea typeface="ＭＳ Ｐゴシック" pitchFamily="34" charset="-128"/>
                <a:cs typeface="Arial" charset="0"/>
              </a:rPr>
              <a:t>Motazedi</a:t>
            </a: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 </a:t>
            </a:r>
            <a:r>
              <a:rPr lang="nb-NO" sz="1013" i="1" dirty="0">
                <a:latin typeface="+mj-lt"/>
                <a:ea typeface="ＭＳ Ｐゴシック" pitchFamily="34" charset="-128"/>
                <a:cs typeface="Arial" charset="0"/>
              </a:rPr>
              <a:t>J Alzheimers Dis </a:t>
            </a:r>
            <a:r>
              <a:rPr lang="nb-NO" sz="1013" dirty="0">
                <a:latin typeface="+mj-lt"/>
                <a:ea typeface="ＭＳ Ｐゴシック" pitchFamily="34" charset="-128"/>
                <a:cs typeface="Arial" charset="0"/>
              </a:rPr>
              <a:t>2022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A8DED78D-89C3-4A6D-948D-2E7BEE74D481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/>
          <a:stretch/>
        </p:blipFill>
        <p:spPr>
          <a:xfrm>
            <a:off x="2361017" y="1063376"/>
            <a:ext cx="3903595" cy="33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3FFD-F76C-0509-DAFC-7121DC47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HUNT</a:t>
            </a:r>
            <a:r>
              <a:rPr lang="en-NO" baseline="-25000" dirty="0"/>
              <a:t>4</a:t>
            </a:r>
            <a:r>
              <a:rPr lang="en-NO" dirty="0"/>
              <a:t> 70+ 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CDD56-16DB-C847-9409-F5AE59CE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4454" y="4779783"/>
            <a:ext cx="3661685" cy="179744"/>
          </a:xfrm>
        </p:spPr>
        <p:txBody>
          <a:bodyPr/>
          <a:lstStyle/>
          <a:p>
            <a:r>
              <a:rPr lang="en-GB" b="0" i="0" dirty="0" err="1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Gjøra</a:t>
            </a:r>
            <a:r>
              <a:rPr lang="en-GB" b="0" i="0" dirty="0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 L, Strand BH, Bergh S et al. J </a:t>
            </a:r>
            <a:r>
              <a:rPr lang="en-GB" b="0" i="0" dirty="0" err="1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Alzheimers</a:t>
            </a:r>
            <a:r>
              <a:rPr lang="en-GB" b="0" i="0" dirty="0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 Dis 2021; 79: 1213–26</a:t>
            </a:r>
            <a:endParaRPr lang="en-GB" noProof="0" dirty="0"/>
          </a:p>
        </p:txBody>
      </p:sp>
      <p:pic>
        <p:nvPicPr>
          <p:cNvPr id="1028" name="Picture 4" descr="The HUNT study area: the 25 (now 24) municipalities in Nord-Trøndelag... |  Download Scientific Diagram">
            <a:extLst>
              <a:ext uri="{FF2B5EF4-FFF2-40B4-BE49-F238E27FC236}">
                <a16:creationId xmlns:a16="http://schemas.microsoft.com/office/drawing/2014/main" id="{B49EB6A2-5667-0013-B670-C046134F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64" y="1032415"/>
            <a:ext cx="3118740" cy="35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3CBB70-18A9-1975-0C7D-DA8B5BA7C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534138"/>
              </p:ext>
            </p:extLst>
          </p:nvPr>
        </p:nvGraphicFramePr>
        <p:xfrm>
          <a:off x="1536971" y="900702"/>
          <a:ext cx="5304581" cy="3645900"/>
        </p:xfrm>
        <a:graphic>
          <a:graphicData uri="http://schemas.openxmlformats.org/drawingml/2006/table">
            <a:tbl>
              <a:tblPr/>
              <a:tblGrid>
                <a:gridCol w="247724">
                  <a:extLst>
                    <a:ext uri="{9D8B030D-6E8A-4147-A177-3AD203B41FA5}">
                      <a16:colId xmlns:a16="http://schemas.microsoft.com/office/drawing/2014/main" val="3995917988"/>
                    </a:ext>
                  </a:extLst>
                </a:gridCol>
                <a:gridCol w="2909563">
                  <a:extLst>
                    <a:ext uri="{9D8B030D-6E8A-4147-A177-3AD203B41FA5}">
                      <a16:colId xmlns:a16="http://schemas.microsoft.com/office/drawing/2014/main" val="3295356868"/>
                    </a:ext>
                  </a:extLst>
                </a:gridCol>
                <a:gridCol w="989304">
                  <a:extLst>
                    <a:ext uri="{9D8B030D-6E8A-4147-A177-3AD203B41FA5}">
                      <a16:colId xmlns:a16="http://schemas.microsoft.com/office/drawing/2014/main" val="945741436"/>
                    </a:ext>
                  </a:extLst>
                </a:gridCol>
                <a:gridCol w="1157990">
                  <a:extLst>
                    <a:ext uri="{9D8B030D-6E8A-4147-A177-3AD203B41FA5}">
                      <a16:colId xmlns:a16="http://schemas.microsoft.com/office/drawing/2014/main" val="581682708"/>
                    </a:ext>
                  </a:extLst>
                </a:gridCol>
              </a:tblGrid>
              <a:tr h="369630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effectLst/>
                          <a:latin typeface="Helsingin Text Web"/>
                        </a:rPr>
                        <a:t>Variable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1">
                          <a:effectLst/>
                          <a:latin typeface="Helsingin Text Web"/>
                        </a:rPr>
                        <a:t>Trondheim</a:t>
                      </a:r>
                      <a:br>
                        <a:rPr lang="en-GB" sz="900" b="1">
                          <a:effectLst/>
                          <a:latin typeface="Helsingin Text Web"/>
                        </a:rPr>
                      </a:br>
                      <a:r>
                        <a:rPr lang="en-GB" sz="900" b="1">
                          <a:effectLst/>
                          <a:latin typeface="Helsingin Text Web"/>
                        </a:rPr>
                        <a:t>(</a:t>
                      </a:r>
                      <a:r>
                        <a:rPr lang="en-GB" sz="900" b="1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 b="1">
                          <a:effectLst/>
                          <a:latin typeface="Helsingin Text Web"/>
                        </a:rPr>
                        <a:t> = 1 719)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1">
                          <a:effectLst/>
                          <a:latin typeface="Helsingin Text Web"/>
                        </a:rPr>
                        <a:t>Nord-Trøndelag</a:t>
                      </a:r>
                      <a:br>
                        <a:rPr lang="en-GB" sz="900" b="1">
                          <a:effectLst/>
                          <a:latin typeface="Helsingin Text Web"/>
                        </a:rPr>
                      </a:br>
                      <a:r>
                        <a:rPr lang="en-GB" sz="900" b="1">
                          <a:effectLst/>
                          <a:latin typeface="Helsingin Text Web"/>
                        </a:rPr>
                        <a:t>(</a:t>
                      </a:r>
                      <a:r>
                        <a:rPr lang="en-GB" sz="900" b="1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 b="1">
                          <a:effectLst/>
                          <a:latin typeface="Helsingin Text Web"/>
                        </a:rPr>
                        <a:t> = 9 744)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84442"/>
                  </a:ext>
                </a:extLst>
              </a:tr>
              <a:tr h="218418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Age in years, mean (SD)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78.6 (7.0)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78.0 (6.5)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2734"/>
                  </a:ext>
                </a:extLst>
              </a:tr>
              <a:tr h="218418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Women,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993 (57.8)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5 299 (54.4)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17819"/>
                  </a:ext>
                </a:extLst>
              </a:tr>
              <a:tr h="218418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Age group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79867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70–79 years,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1 122 (65.3)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6 616 (68.0)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38993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80–89 years,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436 (25.4)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2 501 (25.7)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233903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≥ 90 years,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161 (9.4)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 dirty="0">
                          <a:effectLst/>
                          <a:latin typeface="Helsingin Text Web"/>
                        </a:rPr>
                        <a:t>627 (6.4)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011983"/>
                  </a:ext>
                </a:extLst>
              </a:tr>
              <a:tr h="218418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Education level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52379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Primary/lower secondary school,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290 (16.9)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2 507 (25.7)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42910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effectLst/>
                          <a:latin typeface="Helsingin Text Web"/>
                        </a:rPr>
                        <a:t>Upper secondary school, </a:t>
                      </a:r>
                      <a:r>
                        <a:rPr lang="en-GB" sz="900" i="1" dirty="0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 dirty="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772 (44.9)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5 234 (53.7)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51621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University/university college,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657 (38.2)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 dirty="0">
                          <a:effectLst/>
                          <a:latin typeface="Helsingin Text Web"/>
                        </a:rPr>
                        <a:t>2 003 (20.6)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41126"/>
                  </a:ext>
                </a:extLst>
              </a:tr>
              <a:tr h="218418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Site of participation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403415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Field station,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1 285 (74.8)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8 412 (86.3)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50805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Own home,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179 (10.4)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724 (7.4)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66323"/>
                  </a:ext>
                </a:extLst>
              </a:tr>
              <a:tr h="218418">
                <a:tc>
                  <a:txBody>
                    <a:bodyPr/>
                    <a:lstStyle/>
                    <a:p>
                      <a:pPr algn="l"/>
                      <a:r>
                        <a:rPr lang="en-NO" sz="900">
                          <a:effectLst/>
                          <a:latin typeface="Helsingin Text Web"/>
                        </a:rPr>
                        <a:t> 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Nursing home, </a:t>
                      </a:r>
                      <a:r>
                        <a:rPr lang="en-GB" sz="900" i="1">
                          <a:effectLst/>
                          <a:latin typeface="Helsingin Text Web"/>
                        </a:rPr>
                        <a:t>n</a:t>
                      </a:r>
                      <a:r>
                        <a:rPr lang="en-GB" sz="900">
                          <a:effectLst/>
                          <a:latin typeface="Helsingin Text Web"/>
                        </a:rPr>
                        <a:t> (%)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255 (14.8)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608 (6.2)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94417"/>
                  </a:ext>
                </a:extLst>
              </a:tr>
              <a:tr h="218418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>
                          <a:effectLst/>
                          <a:latin typeface="Helsingin Text Web"/>
                        </a:rPr>
                        <a:t>MoCA test score, mean (SD)</a:t>
                      </a:r>
                      <a:r>
                        <a:rPr lang="en-GB" sz="900" baseline="30000">
                          <a:effectLst/>
                          <a:latin typeface="Helsingin Text Web"/>
                        </a:rPr>
                        <a:t>1</a:t>
                      </a:r>
                      <a:endParaRPr lang="en-GB" sz="900">
                        <a:effectLst/>
                        <a:latin typeface="Helsingin Text Web"/>
                      </a:endParaRP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>
                          <a:effectLst/>
                          <a:latin typeface="Helsingin Text Web"/>
                        </a:rPr>
                        <a:t>22.9 (4.9)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sz="900" dirty="0">
                          <a:effectLst/>
                          <a:latin typeface="Helsingin Text Web"/>
                        </a:rPr>
                        <a:t>22.5 (4.9)</a:t>
                      </a:r>
                    </a:p>
                  </a:txBody>
                  <a:tcPr marL="63860" marR="63860" marT="30653" marB="3065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B8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1243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23437-2620-C9CF-B36E-7E4109CF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5804" y="4803495"/>
            <a:ext cx="4750105" cy="234515"/>
          </a:xfrm>
        </p:spPr>
        <p:txBody>
          <a:bodyPr/>
          <a:lstStyle/>
          <a:p>
            <a:r>
              <a:rPr kumimoji="0" lang="en-NO" altLang="en-NO" sz="800" b="0" i="0" u="none" strike="noStrike" cap="none" normalizeH="0" baseline="30000" dirty="0">
                <a:ln>
                  <a:noFill/>
                </a:ln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1</a:t>
            </a:r>
            <a:r>
              <a:rPr kumimoji="0" lang="en-NO" altLang="en-NO" sz="800" b="0" i="0" u="none" strike="noStrike" cap="none" normalizeH="0" baseline="0" dirty="0">
                <a:ln>
                  <a:noFill/>
                </a:ln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The MoCA test was not performed for participants in nursing homes with a known moderate to severe degree of dementia. The number of test participants was 1524 (88.7 %) in Trondheim and 9262 (95.1 %) in Nord-Trøndelag.</a:t>
            </a:r>
            <a:endParaRPr kumimoji="0" lang="en-NO" altLang="en-N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noProof="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0F52004-21FA-C351-AC34-709C9178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" y="280203"/>
            <a:ext cx="847763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20631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O" altLang="en-NO" sz="1400" b="0" i="0" u="none" strike="noStrike" cap="none" normalizeH="0" baseline="0" dirty="0">
                <a:ln>
                  <a:noFill/>
                </a:ln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Socio-demographic data and test results from the Montreal Cognitive Assessment (MoCA) test (</a:t>
            </a:r>
            <a:r>
              <a:rPr kumimoji="0" lang="en-NO" altLang="en-NO" sz="1400" b="0" i="0" u="none" strike="noStrike" cap="none" normalizeH="0" baseline="0" dirty="0">
                <a:ln>
                  <a:noFill/>
                </a:ln>
                <a:solidFill>
                  <a:srgbClr val="003C7D"/>
                </a:solidFill>
                <a:effectLst/>
                <a:latin typeface="Georgia" panose="02040502050405020303" pitchFamily="18" charset="0"/>
                <a:hlinkClick r:id="rId2"/>
              </a:rPr>
              <a:t>17</a:t>
            </a:r>
            <a:r>
              <a:rPr kumimoji="0" lang="en-NO" altLang="en-NO" sz="1400" b="0" i="0" u="none" strike="noStrike" cap="none" normalizeH="0" baseline="0" dirty="0">
                <a:ln>
                  <a:noFill/>
                </a:ln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O" altLang="en-NO" sz="1400" b="0" i="0" u="none" strike="noStrike" cap="none" normalizeH="0" baseline="0" dirty="0">
                <a:ln>
                  <a:noFill/>
                </a:ln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for participants in HUNT4 Trondheim 70+ and HUNT4 70+ in Nord-Trøndelag. SD = standard deviation.</a:t>
            </a:r>
            <a:endParaRPr kumimoji="0" lang="en-NO" altLang="en-NO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6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CDD56-16DB-C847-9409-F5AE59CE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4454" y="4779783"/>
            <a:ext cx="3661685" cy="179744"/>
          </a:xfrm>
        </p:spPr>
        <p:txBody>
          <a:bodyPr/>
          <a:lstStyle/>
          <a:p>
            <a:r>
              <a:rPr lang="en-GB" b="0" i="0" dirty="0" err="1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Gjøra</a:t>
            </a:r>
            <a:r>
              <a:rPr lang="en-GB" b="0" i="0" dirty="0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 L, Strand BH, Bergh S et al. J </a:t>
            </a:r>
            <a:r>
              <a:rPr lang="en-GB" b="0" i="0" dirty="0" err="1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Alzheimers</a:t>
            </a:r>
            <a:r>
              <a:rPr lang="en-GB" b="0" i="0" dirty="0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 Dis 2021; 79: 1213–26</a:t>
            </a:r>
            <a:endParaRPr lang="en-GB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20D9F5-D700-42FC-B253-91B38EC1A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0" y="874060"/>
            <a:ext cx="5114806" cy="36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9C20A5-B3F3-7D4E-94ED-24AC0D2BDAE6}"/>
              </a:ext>
            </a:extLst>
          </p:cNvPr>
          <p:cNvSpPr txBox="1">
            <a:spLocks/>
          </p:cNvSpPr>
          <p:nvPr/>
        </p:nvSpPr>
        <p:spPr>
          <a:xfrm>
            <a:off x="782242" y="238956"/>
            <a:ext cx="7885509" cy="6002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O" dirty="0"/>
              <a:t>HUNT</a:t>
            </a:r>
            <a:r>
              <a:rPr lang="en-NO" baseline="-25000" dirty="0"/>
              <a:t>4</a:t>
            </a:r>
            <a:r>
              <a:rPr lang="en-NO" dirty="0"/>
              <a:t> 70+ Study</a:t>
            </a:r>
          </a:p>
        </p:txBody>
      </p:sp>
    </p:spTree>
    <p:extLst>
      <p:ext uri="{BB962C8B-B14F-4D97-AF65-F5344CB8AC3E}">
        <p14:creationId xmlns:p14="http://schemas.microsoft.com/office/powerpoint/2010/main" val="15096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Precision Psychiatry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Prediction</a:t>
            </a:r>
            <a:endParaRPr lang="nb-NO" dirty="0"/>
          </a:p>
          <a:p>
            <a:r>
              <a:rPr lang="nb-NO" dirty="0" err="1"/>
              <a:t>Stratification</a:t>
            </a:r>
            <a:endParaRPr lang="nb-NO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6" y="180473"/>
            <a:ext cx="4664914" cy="2484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5E269-0F04-0AF5-AD89-1071423A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90" y="160260"/>
            <a:ext cx="4238336" cy="44965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B279F49-2CCA-CCDD-3AF1-12DDF3FA4B6A}"/>
              </a:ext>
            </a:extLst>
          </p:cNvPr>
          <p:cNvSpPr txBox="1">
            <a:spLocks/>
          </p:cNvSpPr>
          <p:nvPr/>
        </p:nvSpPr>
        <p:spPr>
          <a:xfrm>
            <a:off x="6938182" y="2273826"/>
            <a:ext cx="570747" cy="12066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50" b="1" dirty="0" err="1">
                <a:solidFill>
                  <a:srgbClr val="FF0000"/>
                </a:solidFill>
              </a:rPr>
              <a:t>NeuroPsych</a:t>
            </a:r>
            <a:endParaRPr lang="en-US" sz="7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E87F-10DC-6204-5FEC-78B501FD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76" y="227580"/>
            <a:ext cx="7885509" cy="600215"/>
          </a:xfrm>
        </p:spPr>
        <p:txBody>
          <a:bodyPr>
            <a:normAutofit/>
          </a:bodyPr>
          <a:lstStyle/>
          <a:p>
            <a:r>
              <a:rPr lang="en-NO" sz="2400" dirty="0"/>
              <a:t>Parkinson’s disease survival curve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D407C-BD3A-69E0-BA29-3EE0ED8A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noProof="0" dirty="0" err="1"/>
              <a:t>Pihlstrøm</a:t>
            </a:r>
            <a:r>
              <a:rPr lang="en-GB" sz="1200" noProof="0" dirty="0"/>
              <a:t> et al. 2022</a:t>
            </a:r>
          </a:p>
        </p:txBody>
      </p:sp>
      <p:pic>
        <p:nvPicPr>
          <p:cNvPr id="3074" name="Picture 2" descr="Details are in the caption following the image">
            <a:extLst>
              <a:ext uri="{FF2B5EF4-FFF2-40B4-BE49-F238E27FC236}">
                <a16:creationId xmlns:a16="http://schemas.microsoft.com/office/drawing/2014/main" id="{7810D85E-E50A-5953-771A-3AC3B464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0" y="981374"/>
            <a:ext cx="4449323" cy="351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215430-85B4-616A-EB41-5525C4FFC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12528"/>
            <a:ext cx="3661685" cy="3666183"/>
          </a:xfrm>
          <a:prstGeom prst="rect">
            <a:avLst/>
          </a:prstGeom>
        </p:spPr>
      </p:pic>
      <p:pic>
        <p:nvPicPr>
          <p:cNvPr id="1026" name="Picture 2" descr="Screenshot 2023-01-16 at 10.15.42">
            <a:extLst>
              <a:ext uri="{FF2B5EF4-FFF2-40B4-BE49-F238E27FC236}">
                <a16:creationId xmlns:a16="http://schemas.microsoft.com/office/drawing/2014/main" id="{5AB1E90F-881B-F05F-2D6C-A074AE1E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79" y="0"/>
            <a:ext cx="3509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615383" y="273846"/>
            <a:ext cx="5914132" cy="789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700" b="1" dirty="0">
                <a:ea typeface="ＭＳ Ｐゴシック" pitchFamily="34" charset="-128"/>
              </a:rPr>
              <a:t>Stratification Memory Clinic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altLang="en-US" sz="2100" dirty="0"/>
              <a:t>Start </a:t>
            </a:r>
            <a:r>
              <a:rPr lang="nb-NO" altLang="en-US" sz="2100" dirty="0" err="1"/>
              <a:t>treatment</a:t>
            </a:r>
            <a:r>
              <a:rPr lang="nb-NO" altLang="en-US" sz="2100" dirty="0"/>
              <a:t> </a:t>
            </a:r>
            <a:r>
              <a:rPr lang="nb-NO" altLang="en-US" sz="2100" dirty="0" err="1"/>
              <a:t>before</a:t>
            </a:r>
            <a:r>
              <a:rPr lang="nb-NO" altLang="en-US" sz="2100" dirty="0"/>
              <a:t> </a:t>
            </a:r>
            <a:r>
              <a:rPr lang="nb-NO" altLang="en-US" sz="2100" dirty="0" err="1"/>
              <a:t>neurodegeneration</a:t>
            </a:r>
            <a:r>
              <a:rPr lang="nb-NO" altLang="en-US" sz="2100" dirty="0"/>
              <a:t> (AD)</a:t>
            </a:r>
            <a:endParaRPr lang="en-US" altLang="en-US" sz="2100" dirty="0"/>
          </a:p>
          <a:p>
            <a:pPr>
              <a:defRPr/>
            </a:pPr>
            <a:r>
              <a:rPr lang="en-US" altLang="en-US" sz="2100" dirty="0"/>
              <a:t>Who should be selected for intervention? </a:t>
            </a:r>
          </a:p>
          <a:p>
            <a:pPr>
              <a:defRPr/>
            </a:pPr>
            <a:r>
              <a:rPr lang="nb-NO" altLang="en-US" sz="2100" dirty="0" err="1"/>
              <a:t>Polygenic</a:t>
            </a:r>
            <a:r>
              <a:rPr lang="nb-NO" altLang="en-US" sz="2100" dirty="0"/>
              <a:t> </a:t>
            </a:r>
            <a:r>
              <a:rPr lang="nb-NO" altLang="en-US" sz="2100" dirty="0" err="1"/>
              <a:t>Hazard</a:t>
            </a:r>
            <a:r>
              <a:rPr lang="nb-NO" altLang="en-US" sz="2100" dirty="0"/>
              <a:t> Score (PHS)</a:t>
            </a:r>
          </a:p>
          <a:p>
            <a:pPr>
              <a:defRPr/>
            </a:pPr>
            <a:r>
              <a:rPr lang="nb-NO" altLang="en-US" sz="2100" i="1" dirty="0"/>
              <a:t>Multimodal</a:t>
            </a:r>
            <a:r>
              <a:rPr lang="nb-NO" altLang="en-US" sz="2100" dirty="0"/>
              <a:t> </a:t>
            </a:r>
            <a:r>
              <a:rPr lang="nb-NO" altLang="en-US" sz="2100" dirty="0" err="1"/>
              <a:t>approach</a:t>
            </a:r>
            <a:r>
              <a:rPr lang="nb-NO" altLang="en-US" sz="2100" dirty="0"/>
              <a:t> – </a:t>
            </a:r>
            <a:r>
              <a:rPr lang="nb-NO" altLang="en-US" sz="2100" dirty="0" err="1"/>
              <a:t>capture</a:t>
            </a:r>
            <a:r>
              <a:rPr lang="nb-NO" altLang="en-US" sz="2100" dirty="0"/>
              <a:t> more </a:t>
            </a:r>
            <a:r>
              <a:rPr lang="nb-NO" altLang="en-US" sz="2100" dirty="0" err="1"/>
              <a:t>variation</a:t>
            </a:r>
            <a:endParaRPr lang="en-US" altLang="en-US" sz="21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85784"/>
              </p:ext>
            </p:extLst>
          </p:nvPr>
        </p:nvGraphicFramePr>
        <p:xfrm>
          <a:off x="1170562" y="2743691"/>
          <a:ext cx="1917798" cy="181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771429" imgH="7352381" progId="">
                  <p:embed/>
                </p:oleObj>
              </mc:Choice>
              <mc:Fallback>
                <p:oleObj name="Image" r:id="rId2" imgW="7771429" imgH="7352381" progId="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562" y="2743691"/>
                        <a:ext cx="1917798" cy="1815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4"/>
          <a:stretch>
            <a:fillRect/>
          </a:stretch>
        </p:blipFill>
        <p:spPr bwMode="auto">
          <a:xfrm>
            <a:off x="3272219" y="2743691"/>
            <a:ext cx="2153961" cy="178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72219" y="2743691"/>
            <a:ext cx="336481" cy="314468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b-NO" altLang="en-US" sz="1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1750" y="1071563"/>
            <a:ext cx="4750045" cy="3000375"/>
            <a:chOff x="1905000" y="1428750"/>
            <a:chExt cx="6333393" cy="4000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351AD2-E8F4-BB4B-B895-E9527B9F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428750"/>
              <a:ext cx="5334000" cy="4000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279A7-C487-1F46-BBDE-A844EB578627}"/>
                </a:ext>
              </a:extLst>
            </p:cNvPr>
            <p:cNvSpPr txBox="1"/>
            <p:nvPr/>
          </p:nvSpPr>
          <p:spPr>
            <a:xfrm>
              <a:off x="6863729" y="3211371"/>
              <a:ext cx="1374664" cy="27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7">
                <a:defRPr/>
              </a:pPr>
              <a:r>
                <a:rPr lang="en-US" sz="760" dirty="0">
                  <a:solidFill>
                    <a:srgbClr val="384044"/>
                  </a:solidFill>
                  <a:latin typeface="Arial"/>
                </a:rPr>
                <a:t>OR</a:t>
              </a:r>
              <a:r>
                <a:rPr lang="en-US" sz="760" baseline="-25000" dirty="0">
                  <a:solidFill>
                    <a:srgbClr val="384044"/>
                  </a:solidFill>
                  <a:latin typeface="Arial"/>
                </a:rPr>
                <a:t>80/20</a:t>
              </a:r>
              <a:r>
                <a:rPr lang="en-US" sz="760" dirty="0">
                  <a:solidFill>
                    <a:srgbClr val="384044"/>
                  </a:solidFill>
                  <a:latin typeface="Arial"/>
                </a:rPr>
                <a:t> = 3.57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9ABBEA-516C-AC48-921B-EB0945ADD122}"/>
                </a:ext>
              </a:extLst>
            </p:cNvPr>
            <p:cNvCxnSpPr/>
            <p:nvPr/>
          </p:nvCxnSpPr>
          <p:spPr>
            <a:xfrm>
              <a:off x="6787661" y="2826727"/>
              <a:ext cx="0" cy="1055077"/>
            </a:xfrm>
            <a:prstGeom prst="line">
              <a:avLst/>
            </a:prstGeom>
            <a:ln w="635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537ED93-9B56-7F4A-B94D-4BCDD479EF72}"/>
              </a:ext>
            </a:extLst>
          </p:cNvPr>
          <p:cNvSpPr txBox="1">
            <a:spLocks/>
          </p:cNvSpPr>
          <p:nvPr/>
        </p:nvSpPr>
        <p:spPr>
          <a:xfrm>
            <a:off x="1421606" y="385618"/>
            <a:ext cx="6300788" cy="514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Nunito" charset="0"/>
                <a:ea typeface="Nunito" charset="0"/>
                <a:cs typeface="Nunito" charset="0"/>
              </a:defRPr>
            </a:lvl1pPr>
          </a:lstStyle>
          <a:p>
            <a:pPr algn="ctr" defTabSz="514350">
              <a:defRPr/>
            </a:pPr>
            <a:r>
              <a:rPr lang="en-US" sz="1800" b="1" dirty="0">
                <a:solidFill>
                  <a:srgbClr val="080808"/>
                </a:solidFill>
                <a:latin typeface="+mj-lt"/>
              </a:rPr>
              <a:t>Memory clinic: who will develop Alzheimer’s? </a:t>
            </a:r>
          </a:p>
          <a:p>
            <a:pPr algn="ctr" defTabSz="514350">
              <a:defRPr/>
            </a:pPr>
            <a:r>
              <a:rPr lang="nb-NO" sz="1800" b="1" dirty="0" err="1">
                <a:solidFill>
                  <a:srgbClr val="080808"/>
                </a:solidFill>
                <a:latin typeface="+mj-lt"/>
              </a:rPr>
              <a:t>Polygenic</a:t>
            </a:r>
            <a:r>
              <a:rPr lang="nb-NO" sz="1800" b="1" dirty="0">
                <a:solidFill>
                  <a:srgbClr val="080808"/>
                </a:solidFill>
                <a:latin typeface="+mj-lt"/>
              </a:rPr>
              <a:t> </a:t>
            </a:r>
            <a:r>
              <a:rPr lang="nb-NO" sz="1800" b="1" dirty="0" err="1">
                <a:solidFill>
                  <a:srgbClr val="080808"/>
                </a:solidFill>
                <a:latin typeface="+mj-lt"/>
              </a:rPr>
              <a:t>Hazard</a:t>
            </a:r>
            <a:r>
              <a:rPr lang="nb-NO" sz="1800" b="1" dirty="0">
                <a:solidFill>
                  <a:srgbClr val="080808"/>
                </a:solidFill>
                <a:latin typeface="+mj-lt"/>
              </a:rPr>
              <a:t> Score</a:t>
            </a:r>
            <a:endParaRPr lang="en-US" sz="1800" b="1" dirty="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861" y="4382614"/>
            <a:ext cx="3239729" cy="179744"/>
          </a:xfrm>
        </p:spPr>
        <p:txBody>
          <a:bodyPr/>
          <a:lstStyle/>
          <a:p>
            <a:pPr algn="r" defTabSz="514337">
              <a:defRPr/>
            </a:pPr>
            <a:r>
              <a:rPr lang="en-GB" sz="1400" dirty="0" err="1">
                <a:solidFill>
                  <a:srgbClr val="384044"/>
                </a:solidFill>
                <a:latin typeface="Arial"/>
              </a:rPr>
              <a:t>Reas</a:t>
            </a:r>
            <a:r>
              <a:rPr lang="en-GB" sz="1350" dirty="0">
                <a:solidFill>
                  <a:srgbClr val="384044"/>
                </a:solidFill>
                <a:latin typeface="Arial"/>
              </a:rPr>
              <a:t> et al., 2023</a:t>
            </a:r>
          </a:p>
        </p:txBody>
      </p:sp>
    </p:spTree>
    <p:extLst>
      <p:ext uri="{BB962C8B-B14F-4D97-AF65-F5344CB8AC3E}">
        <p14:creationId xmlns:p14="http://schemas.microsoft.com/office/powerpoint/2010/main" val="7864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CDF0BF-9718-4543-9BB1-46437B0E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071563"/>
            <a:ext cx="4000500" cy="3000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2CB6B-AFDC-BA41-B4B6-981DD75F9CA8}"/>
              </a:ext>
            </a:extLst>
          </p:cNvPr>
          <p:cNvSpPr txBox="1"/>
          <p:nvPr/>
        </p:nvSpPr>
        <p:spPr>
          <a:xfrm>
            <a:off x="6290797" y="2408528"/>
            <a:ext cx="1030998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OR</a:t>
            </a:r>
            <a:r>
              <a:rPr lang="en-US" sz="760" baseline="-25000" dirty="0"/>
              <a:t>80/20</a:t>
            </a:r>
            <a:r>
              <a:rPr lang="en-US" sz="760" dirty="0"/>
              <a:t> = 13.16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A854CE-92D2-4748-8D7B-81A667E38A4B}"/>
              </a:ext>
            </a:extLst>
          </p:cNvPr>
          <p:cNvCxnSpPr>
            <a:cxnSpLocks/>
          </p:cNvCxnSpPr>
          <p:nvPr/>
        </p:nvCxnSpPr>
        <p:spPr>
          <a:xfrm>
            <a:off x="6233746" y="1790334"/>
            <a:ext cx="0" cy="141776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889BB2B-3554-A642-A8DF-AE3DA294DF9B}"/>
              </a:ext>
            </a:extLst>
          </p:cNvPr>
          <p:cNvSpPr txBox="1">
            <a:spLocks/>
          </p:cNvSpPr>
          <p:nvPr/>
        </p:nvSpPr>
        <p:spPr>
          <a:xfrm>
            <a:off x="1421606" y="360218"/>
            <a:ext cx="6300788" cy="514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Nunito" charset="0"/>
                <a:ea typeface="Nunito" charset="0"/>
                <a:cs typeface="Nunito" charset="0"/>
              </a:defRPr>
            </a:lvl1pPr>
          </a:lstStyle>
          <a:p>
            <a:pPr algn="ctr" defTabSz="514350">
              <a:defRPr/>
            </a:pPr>
            <a:r>
              <a:rPr lang="en-US" sz="1800" b="1" dirty="0">
                <a:solidFill>
                  <a:srgbClr val="080808"/>
                </a:solidFill>
                <a:latin typeface="+mj-lt"/>
              </a:rPr>
              <a:t>Polygenic Hazard Score and brain MRI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861" y="4382614"/>
            <a:ext cx="3239729" cy="179744"/>
          </a:xfrm>
        </p:spPr>
        <p:txBody>
          <a:bodyPr/>
          <a:lstStyle/>
          <a:p>
            <a:pPr algn="r"/>
            <a:r>
              <a:rPr lang="en-GB" sz="1400" dirty="0" err="1">
                <a:solidFill>
                  <a:srgbClr val="384044"/>
                </a:solidFill>
                <a:latin typeface="Arial"/>
              </a:rPr>
              <a:t>Reas</a:t>
            </a:r>
            <a:r>
              <a:rPr lang="en-GB" sz="1350" dirty="0"/>
              <a:t> et al., 2023</a:t>
            </a:r>
          </a:p>
        </p:txBody>
      </p:sp>
    </p:spTree>
    <p:extLst>
      <p:ext uri="{BB962C8B-B14F-4D97-AF65-F5344CB8AC3E}">
        <p14:creationId xmlns:p14="http://schemas.microsoft.com/office/powerpoint/2010/main" val="7315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82C5E3-D1F6-7B40-8D05-33A3A582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1071563"/>
            <a:ext cx="4000500" cy="3000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C38CCF-1C38-4E49-8CC3-CDE2BB7F0AFC}"/>
              </a:ext>
            </a:extLst>
          </p:cNvPr>
          <p:cNvSpPr txBox="1"/>
          <p:nvPr/>
        </p:nvSpPr>
        <p:spPr>
          <a:xfrm>
            <a:off x="6290797" y="2408528"/>
            <a:ext cx="1030998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OR</a:t>
            </a:r>
            <a:r>
              <a:rPr lang="en-US" sz="760" baseline="-25000" dirty="0"/>
              <a:t>80/20</a:t>
            </a:r>
            <a:r>
              <a:rPr lang="en-US" sz="760" dirty="0"/>
              <a:t> = 27.03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33CB5-A442-0141-B632-C7BBF974B40B}"/>
              </a:ext>
            </a:extLst>
          </p:cNvPr>
          <p:cNvCxnSpPr>
            <a:cxnSpLocks/>
          </p:cNvCxnSpPr>
          <p:nvPr/>
        </p:nvCxnSpPr>
        <p:spPr>
          <a:xfrm>
            <a:off x="6233746" y="1539753"/>
            <a:ext cx="0" cy="1668341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889BB2B-3554-A642-A8DF-AE3DA294DF9B}"/>
              </a:ext>
            </a:extLst>
          </p:cNvPr>
          <p:cNvSpPr txBox="1">
            <a:spLocks/>
          </p:cNvSpPr>
          <p:nvPr/>
        </p:nvSpPr>
        <p:spPr>
          <a:xfrm>
            <a:off x="1421606" y="360218"/>
            <a:ext cx="6300788" cy="514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Nunito" charset="0"/>
                <a:ea typeface="Nunito" charset="0"/>
                <a:cs typeface="Nunito" charset="0"/>
              </a:defRPr>
            </a:lvl1pPr>
          </a:lstStyle>
          <a:p>
            <a:pPr algn="ctr" defTabSz="514350">
              <a:defRPr/>
            </a:pPr>
            <a:r>
              <a:rPr lang="en-US" sz="1800" b="1" dirty="0">
                <a:solidFill>
                  <a:srgbClr val="080808"/>
                </a:solidFill>
                <a:latin typeface="+mj-lt"/>
              </a:rPr>
              <a:t>Polygenic Hazard Score, brain MRI and cognitive test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861" y="4382614"/>
            <a:ext cx="3239729" cy="179744"/>
          </a:xfrm>
        </p:spPr>
        <p:txBody>
          <a:bodyPr/>
          <a:lstStyle/>
          <a:p>
            <a:pPr algn="r"/>
            <a:r>
              <a:rPr lang="en-GB" sz="1400" dirty="0" err="1">
                <a:solidFill>
                  <a:srgbClr val="384044"/>
                </a:solidFill>
                <a:latin typeface="Arial"/>
              </a:rPr>
              <a:t>Reas</a:t>
            </a:r>
            <a:r>
              <a:rPr lang="en-GB" sz="1350" dirty="0"/>
              <a:t> et al., 2023</a:t>
            </a:r>
          </a:p>
        </p:txBody>
      </p:sp>
    </p:spTree>
    <p:extLst>
      <p:ext uri="{BB962C8B-B14F-4D97-AF65-F5344CB8AC3E}">
        <p14:creationId xmlns:p14="http://schemas.microsoft.com/office/powerpoint/2010/main" val="3528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D09CE8-5B68-0BC5-9525-2DC48F0B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sz="2400" b="1" dirty="0"/>
              <a:t>Enrich clinical trials with MHS – Stratify RCTs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5CB80-AC13-E7B0-BDCB-B9FCB12A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491" y="1657824"/>
            <a:ext cx="7885509" cy="33254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Model 			             Relative sample size</a:t>
            </a:r>
          </a:p>
          <a:p>
            <a:r>
              <a:rPr lang="en-GB" dirty="0"/>
              <a:t>Age 					0.713</a:t>
            </a:r>
          </a:p>
          <a:p>
            <a:r>
              <a:rPr lang="en-GB" dirty="0"/>
              <a:t>Age + PHS 				0.522</a:t>
            </a:r>
          </a:p>
          <a:p>
            <a:r>
              <a:rPr lang="en-GB" dirty="0"/>
              <a:t>Age + PHS + MRI 			0.356</a:t>
            </a:r>
          </a:p>
          <a:p>
            <a:r>
              <a:rPr lang="en-GB" dirty="0"/>
              <a:t>MHS: Age + PHS + MRI + RAVLT 	0.333</a:t>
            </a:r>
            <a:endParaRPr lang="en-NO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758BE7-5BD1-3CC3-B5D4-9D5E0BE8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D7C3-1D21-3202-6E19-7382DF8B6969}"/>
              </a:ext>
            </a:extLst>
          </p:cNvPr>
          <p:cNvSpPr txBox="1">
            <a:spLocks/>
          </p:cNvSpPr>
          <p:nvPr/>
        </p:nvSpPr>
        <p:spPr>
          <a:xfrm>
            <a:off x="4714667" y="4359176"/>
            <a:ext cx="2429797" cy="134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685783" rtl="0" eaLnBrk="1" latinLnBrk="0" hangingPunct="1">
              <a:defRPr sz="7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dirty="0" err="1">
                <a:solidFill>
                  <a:srgbClr val="384044"/>
                </a:solidFill>
                <a:latin typeface="Arial"/>
              </a:rPr>
              <a:t>Reas</a:t>
            </a:r>
            <a:r>
              <a:rPr lang="en-GB" sz="1400" dirty="0">
                <a:solidFill>
                  <a:srgbClr val="384044"/>
                </a:solidFill>
                <a:latin typeface="Arial"/>
              </a:rPr>
              <a:t> et al.,2023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662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F7DDBE4-9A7E-BD40-9E45-9DF43A33FDBC}"/>
              </a:ext>
            </a:extLst>
          </p:cNvPr>
          <p:cNvSpPr txBox="1">
            <a:spLocks/>
          </p:cNvSpPr>
          <p:nvPr/>
        </p:nvSpPr>
        <p:spPr>
          <a:xfrm>
            <a:off x="371475" y="219390"/>
            <a:ext cx="840105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Nunito" charset="0"/>
                <a:ea typeface="Nunito" charset="0"/>
                <a:cs typeface="Nunito" charset="0"/>
              </a:defRPr>
            </a:lvl1pPr>
          </a:lstStyle>
          <a:p>
            <a:pPr algn="ctr" defTabSz="685800">
              <a:defRPr/>
            </a:pPr>
            <a:r>
              <a:rPr lang="en-US" sz="2400" b="1" dirty="0">
                <a:solidFill>
                  <a:srgbClr val="63666A"/>
                </a:solidFill>
                <a:latin typeface="+mj-lt"/>
              </a:rPr>
              <a:t>Personalized “Cockpit” for Alzheimer’s disease</a:t>
            </a: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78DA9F-9428-6240-BFE4-33225EE80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633" y="1722640"/>
            <a:ext cx="1140223" cy="14832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Graphic 9" descr="DNA">
            <a:extLst>
              <a:ext uri="{FF2B5EF4-FFF2-40B4-BE49-F238E27FC236}">
                <a16:creationId xmlns:a16="http://schemas.microsoft.com/office/drawing/2014/main" id="{E3B56B82-D550-E245-BAD4-02C1CF60EB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56" y="1342515"/>
            <a:ext cx="339000" cy="339000"/>
          </a:xfrm>
          <a:prstGeom prst="rect">
            <a:avLst/>
          </a:prstGeom>
        </p:spPr>
      </p:pic>
      <p:pic>
        <p:nvPicPr>
          <p:cNvPr id="28" name="Graphic 27" descr="Head with Gears">
            <a:extLst>
              <a:ext uri="{FF2B5EF4-FFF2-40B4-BE49-F238E27FC236}">
                <a16:creationId xmlns:a16="http://schemas.microsoft.com/office/drawing/2014/main" id="{3CFF02FE-8B30-334E-A835-3B710F57CB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7171" y="3786628"/>
            <a:ext cx="438896" cy="43889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0A20559-30E3-AA4E-8B2D-7C1469B1868E}"/>
              </a:ext>
            </a:extLst>
          </p:cNvPr>
          <p:cNvSpPr txBox="1"/>
          <p:nvPr/>
        </p:nvSpPr>
        <p:spPr>
          <a:xfrm>
            <a:off x="6355378" y="1241088"/>
            <a:ext cx="1770825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E97E4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Integrated </a:t>
            </a:r>
          </a:p>
          <a:p>
            <a:pPr algn="ctr" defTabSz="685800">
              <a:defRPr/>
            </a:pPr>
            <a:r>
              <a:rPr lang="en-US" b="1" dirty="0">
                <a:solidFill>
                  <a:srgbClr val="E97E4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Risk Report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BB594F-8E16-C449-8C11-42F3C5E04C9F}"/>
              </a:ext>
            </a:extLst>
          </p:cNvPr>
          <p:cNvSpPr txBox="1"/>
          <p:nvPr/>
        </p:nvSpPr>
        <p:spPr>
          <a:xfrm>
            <a:off x="2579938" y="4399977"/>
            <a:ext cx="20533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rgbClr val="63666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Cognitive Testing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0EB02E-B79E-214A-9333-D3F6A6E97E23}"/>
              </a:ext>
            </a:extLst>
          </p:cNvPr>
          <p:cNvSpPr txBox="1"/>
          <p:nvPr/>
        </p:nvSpPr>
        <p:spPr>
          <a:xfrm>
            <a:off x="627107" y="1337803"/>
            <a:ext cx="20533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00ACE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Alzheimer’s Polygenic Risk Report</a:t>
            </a:r>
          </a:p>
        </p:txBody>
      </p:sp>
      <p:pic>
        <p:nvPicPr>
          <p:cNvPr id="38" name="Picture 3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2D84E1-CDD1-AC44-A168-3D249BAF9B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297" y="3736532"/>
            <a:ext cx="636678" cy="539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C8FAD44-E9B1-A84D-82AC-F6014828AE26}"/>
              </a:ext>
            </a:extLst>
          </p:cNvPr>
          <p:cNvSpPr txBox="1"/>
          <p:nvPr/>
        </p:nvSpPr>
        <p:spPr>
          <a:xfrm>
            <a:off x="3836662" y="1787643"/>
            <a:ext cx="14303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dirty="0" err="1">
                <a:solidFill>
                  <a:srgbClr val="63666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PhysicianPortal</a:t>
            </a:r>
            <a:r>
              <a:rPr lang="en-US" sz="1200" baseline="30000" dirty="0" err="1">
                <a:solidFill>
                  <a:srgbClr val="63666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TM</a:t>
            </a:r>
            <a:endParaRPr lang="en-US" sz="1200" baseline="30000" dirty="0">
              <a:solidFill>
                <a:srgbClr val="63666A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9" name="Graphic 48" descr="Upward trend">
            <a:extLst>
              <a:ext uri="{FF2B5EF4-FFF2-40B4-BE49-F238E27FC236}">
                <a16:creationId xmlns:a16="http://schemas.microsoft.com/office/drawing/2014/main" id="{8D79BD0A-56E8-1C44-B45D-C9F7B62D57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9190" y="2144537"/>
            <a:ext cx="539084" cy="539084"/>
          </a:xfrm>
          <a:prstGeom prst="rect">
            <a:avLst/>
          </a:prstGeom>
        </p:spPr>
      </p:pic>
      <p:sp>
        <p:nvSpPr>
          <p:cNvPr id="62" name="Down Arrow 61">
            <a:extLst>
              <a:ext uri="{FF2B5EF4-FFF2-40B4-BE49-F238E27FC236}">
                <a16:creationId xmlns:a16="http://schemas.microsoft.com/office/drawing/2014/main" id="{349C2605-3578-B446-BA22-F0773F1C915F}"/>
              </a:ext>
            </a:extLst>
          </p:cNvPr>
          <p:cNvSpPr/>
          <p:nvPr/>
        </p:nvSpPr>
        <p:spPr>
          <a:xfrm rot="16200000">
            <a:off x="3061829" y="2335158"/>
            <a:ext cx="157671" cy="2581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ED33AB-3585-624A-B4E8-1D8B86271B62}"/>
              </a:ext>
            </a:extLst>
          </p:cNvPr>
          <p:cNvSpPr txBox="1"/>
          <p:nvPr/>
        </p:nvSpPr>
        <p:spPr>
          <a:xfrm>
            <a:off x="1046124" y="3248842"/>
            <a:ext cx="117107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rgbClr val="63666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CLIA-certified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A89C50-7E0F-1A4A-886B-9606225D71A6}"/>
              </a:ext>
            </a:extLst>
          </p:cNvPr>
          <p:cNvGrpSpPr/>
          <p:nvPr/>
        </p:nvGrpSpPr>
        <p:grpSpPr>
          <a:xfrm>
            <a:off x="667936" y="1839362"/>
            <a:ext cx="1948063" cy="1249770"/>
            <a:chOff x="6902681" y="2069597"/>
            <a:chExt cx="5030645" cy="322738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593AEB1-A8C4-F64B-95CA-AE2C2B0D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2681" y="2069597"/>
              <a:ext cx="2493889" cy="3227385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2A0632D-5A4A-7747-82C0-76648732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9434" y="2069597"/>
              <a:ext cx="2493892" cy="3227386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2B49BA-CC9E-CA4C-9BCD-43C80D406639}"/>
              </a:ext>
            </a:extLst>
          </p:cNvPr>
          <p:cNvGrpSpPr/>
          <p:nvPr/>
        </p:nvGrpSpPr>
        <p:grpSpPr>
          <a:xfrm>
            <a:off x="3545303" y="1795930"/>
            <a:ext cx="2053394" cy="1685621"/>
            <a:chOff x="1896958" y="2394574"/>
            <a:chExt cx="3540618" cy="29064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DC67DB0-6002-8942-953A-AD44AD19A114}"/>
                </a:ext>
              </a:extLst>
            </p:cNvPr>
            <p:cNvGrpSpPr/>
            <p:nvPr/>
          </p:nvGrpSpPr>
          <p:grpSpPr>
            <a:xfrm>
              <a:off x="1896958" y="2394574"/>
              <a:ext cx="3540618" cy="2906476"/>
              <a:chOff x="3731146" y="2456327"/>
              <a:chExt cx="1754097" cy="143993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534DDCB-6D0D-9543-BF70-F600D2C32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1146" y="2456327"/>
                <a:ext cx="1754097" cy="143993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194FAA8-05EC-6B45-918D-575A2E448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1249" y="2549435"/>
                <a:ext cx="1574750" cy="842866"/>
              </a:xfrm>
              <a:prstGeom prst="rect">
                <a:avLst/>
              </a:prstGeom>
              <a:effectLst/>
            </p:spPr>
          </p:pic>
        </p:grpSp>
        <p:pic>
          <p:nvPicPr>
            <p:cNvPr id="23" name="Picture 2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0CDCDA0D-13DE-384C-9FAC-F526E276A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3614" y="2603192"/>
              <a:ext cx="3044828" cy="17144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8" name="Down Arrow 47">
            <a:extLst>
              <a:ext uri="{FF2B5EF4-FFF2-40B4-BE49-F238E27FC236}">
                <a16:creationId xmlns:a16="http://schemas.microsoft.com/office/drawing/2014/main" id="{8D478A85-11F8-9443-8FCA-90A56195DA59}"/>
              </a:ext>
            </a:extLst>
          </p:cNvPr>
          <p:cNvSpPr/>
          <p:nvPr/>
        </p:nvSpPr>
        <p:spPr>
          <a:xfrm rot="16200000">
            <a:off x="5929559" y="2335158"/>
            <a:ext cx="157671" cy="2581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6" name="Bent-Up Arrow 55">
            <a:extLst>
              <a:ext uri="{FF2B5EF4-FFF2-40B4-BE49-F238E27FC236}">
                <a16:creationId xmlns:a16="http://schemas.microsoft.com/office/drawing/2014/main" id="{59E38398-6080-0A46-B407-66E06FF05EFD}"/>
              </a:ext>
            </a:extLst>
          </p:cNvPr>
          <p:cNvSpPr/>
          <p:nvPr/>
        </p:nvSpPr>
        <p:spPr>
          <a:xfrm>
            <a:off x="4173544" y="3677919"/>
            <a:ext cx="294865" cy="328157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7" name="Bent-Up Arrow 56">
            <a:extLst>
              <a:ext uri="{FF2B5EF4-FFF2-40B4-BE49-F238E27FC236}">
                <a16:creationId xmlns:a16="http://schemas.microsoft.com/office/drawing/2014/main" id="{FF4D17AD-97B9-3B46-9B47-35052DB93536}"/>
              </a:ext>
            </a:extLst>
          </p:cNvPr>
          <p:cNvSpPr/>
          <p:nvPr/>
        </p:nvSpPr>
        <p:spPr>
          <a:xfrm flipH="1">
            <a:off x="4694415" y="3677919"/>
            <a:ext cx="294865" cy="328157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9" name="Graphic 58" descr="Cloud">
            <a:extLst>
              <a:ext uri="{FF2B5EF4-FFF2-40B4-BE49-F238E27FC236}">
                <a16:creationId xmlns:a16="http://schemas.microsoft.com/office/drawing/2014/main" id="{11FDCEC8-B0DC-884B-B7B7-17BAFFDDBD5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79531" y="1301714"/>
            <a:ext cx="420602" cy="42060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BD96887-80C4-DF4E-A0D2-DD534290443B}"/>
              </a:ext>
            </a:extLst>
          </p:cNvPr>
          <p:cNvSpPr txBox="1"/>
          <p:nvPr/>
        </p:nvSpPr>
        <p:spPr>
          <a:xfrm>
            <a:off x="4131527" y="1408141"/>
            <a:ext cx="1357466" cy="2077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00BF6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Physician Portal</a:t>
            </a:r>
          </a:p>
        </p:txBody>
      </p:sp>
      <p:sp>
        <p:nvSpPr>
          <p:cNvPr id="69" name="Bent-Up Arrow 68">
            <a:extLst>
              <a:ext uri="{FF2B5EF4-FFF2-40B4-BE49-F238E27FC236}">
                <a16:creationId xmlns:a16="http://schemas.microsoft.com/office/drawing/2014/main" id="{CB5EF43E-FFE0-C142-9E8B-8697DB07970B}"/>
              </a:ext>
            </a:extLst>
          </p:cNvPr>
          <p:cNvSpPr/>
          <p:nvPr/>
        </p:nvSpPr>
        <p:spPr>
          <a:xfrm rot="16200000" flipH="1">
            <a:off x="6904248" y="3633476"/>
            <a:ext cx="534135" cy="328157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CF7463-9BBA-954F-9BF5-746F7C55D303}"/>
              </a:ext>
            </a:extLst>
          </p:cNvPr>
          <p:cNvGrpSpPr/>
          <p:nvPr/>
        </p:nvGrpSpPr>
        <p:grpSpPr>
          <a:xfrm>
            <a:off x="5324100" y="3679678"/>
            <a:ext cx="1370096" cy="595940"/>
            <a:chOff x="7197462" y="4894771"/>
            <a:chExt cx="2102251" cy="914400"/>
          </a:xfrm>
        </p:grpSpPr>
        <p:pic>
          <p:nvPicPr>
            <p:cNvPr id="55" name="Picture 18" descr="HollandBrewerDalePNAS_correct_fig1.tif">
              <a:extLst>
                <a:ext uri="{FF2B5EF4-FFF2-40B4-BE49-F238E27FC236}">
                  <a16:creationId xmlns:a16="http://schemas.microsoft.com/office/drawing/2014/main" id="{C8F1C0EC-05E2-3647-BFA5-ADD142E0E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97462" y="4894771"/>
              <a:ext cx="1057641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8" descr="HollandBrewerDalePNAS_correct_fig1.tif">
              <a:extLst>
                <a:ext uri="{FF2B5EF4-FFF2-40B4-BE49-F238E27FC236}">
                  <a16:creationId xmlns:a16="http://schemas.microsoft.com/office/drawing/2014/main" id="{8568BC9A-D002-D74D-BDCB-4763DC8A1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5"/>
            <a:stretch/>
          </p:blipFill>
          <p:spPr bwMode="auto">
            <a:xfrm>
              <a:off x="8231960" y="4894771"/>
              <a:ext cx="1067753" cy="9144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D1A1DA4-50D9-D440-88BB-4578CEFBE578}"/>
              </a:ext>
            </a:extLst>
          </p:cNvPr>
          <p:cNvSpPr txBox="1"/>
          <p:nvPr/>
        </p:nvSpPr>
        <p:spPr>
          <a:xfrm>
            <a:off x="5248047" y="4329274"/>
            <a:ext cx="15247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rgbClr val="7030A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Radiology AI/ML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AB65FABB-55A2-2A37-3248-31B926D2588D}"/>
              </a:ext>
            </a:extLst>
          </p:cNvPr>
          <p:cNvSpPr/>
          <p:nvPr/>
        </p:nvSpPr>
        <p:spPr>
          <a:xfrm rot="13644110">
            <a:off x="2498779" y="3352461"/>
            <a:ext cx="157671" cy="2581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D7371-191E-9AA5-CCF5-B6DC2A9ED943}"/>
              </a:ext>
            </a:extLst>
          </p:cNvPr>
          <p:cNvSpPr txBox="1">
            <a:spLocks/>
          </p:cNvSpPr>
          <p:nvPr/>
        </p:nvSpPr>
        <p:spPr>
          <a:xfrm>
            <a:off x="4572000" y="4866928"/>
            <a:ext cx="2429797" cy="13480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685783" rtl="0" eaLnBrk="1" latinLnBrk="0" hangingPunct="1">
              <a:defRPr sz="7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13" dirty="0">
                <a:solidFill>
                  <a:srgbClr val="384044"/>
                </a:solidFill>
                <a:latin typeface="Arial"/>
              </a:rPr>
              <a:t>Precision Health AS</a:t>
            </a:r>
            <a:endParaRPr lang="en-GB" sz="1013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0EE5F22-560A-9BE6-CFC5-2FEA9554BA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8187">
            <a:off x="857500" y="3447064"/>
            <a:ext cx="179452" cy="1082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EEB917-938B-8F56-87AF-4A4F461F5B93}"/>
              </a:ext>
            </a:extLst>
          </p:cNvPr>
          <p:cNvSpPr txBox="1"/>
          <p:nvPr/>
        </p:nvSpPr>
        <p:spPr>
          <a:xfrm>
            <a:off x="1145942" y="3584878"/>
            <a:ext cx="14679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Genotypes               Biomarkers </a:t>
            </a:r>
          </a:p>
          <a:p>
            <a:pPr algn="ctr" defTabSz="68580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(Blood sampling)</a:t>
            </a:r>
          </a:p>
        </p:txBody>
      </p:sp>
    </p:spTree>
    <p:extLst>
      <p:ext uri="{BB962C8B-B14F-4D97-AF65-F5344CB8AC3E}">
        <p14:creationId xmlns:p14="http://schemas.microsoft.com/office/powerpoint/2010/main" val="23683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0BF465F5-89D1-48CA-2BC1-A1377DD0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63" y="157163"/>
            <a:ext cx="6843713" cy="448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EEC341E3-9D60-18FF-D183-8AA1A916F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-30480"/>
            <a:ext cx="6172200" cy="857250"/>
          </a:xfrm>
        </p:spPr>
        <p:txBody>
          <a:bodyPr/>
          <a:lstStyle/>
          <a:p>
            <a:r>
              <a:rPr lang="nb-NO" altLang="en-US" dirty="0"/>
              <a:t>Vikings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6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BBF0742-DD1A-D213-1207-04B52FB9D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8985" y="73819"/>
            <a:ext cx="6346031" cy="857250"/>
          </a:xfrm>
        </p:spPr>
        <p:txBody>
          <a:bodyPr>
            <a:normAutofit/>
          </a:bodyPr>
          <a:lstStyle/>
          <a:p>
            <a:pPr algn="l"/>
            <a:r>
              <a:rPr lang="nb-NO" altLang="en-US" sz="2400" dirty="0"/>
              <a:t>   Nordic </a:t>
            </a:r>
            <a:r>
              <a:rPr lang="nb-NO" altLang="en-US" sz="2400" dirty="0" err="1"/>
              <a:t>countries</a:t>
            </a:r>
            <a:r>
              <a:rPr lang="nb-NO" altLang="en-US" sz="2400" dirty="0"/>
              <a:t> </a:t>
            </a:r>
            <a:r>
              <a:rPr lang="nb-NO" altLang="en-US" sz="2400" dirty="0" err="1"/>
              <a:t>advantages</a:t>
            </a:r>
            <a:r>
              <a:rPr lang="nb-NO" altLang="en-US" sz="2400" dirty="0"/>
              <a:t> (27 </a:t>
            </a:r>
            <a:r>
              <a:rPr lang="nb-NO" altLang="en-US" sz="2400" dirty="0" err="1"/>
              <a:t>mill</a:t>
            </a:r>
            <a:r>
              <a:rPr lang="nb-NO" altLang="en-US" sz="2400" dirty="0"/>
              <a:t>)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2645FF7-6F51-57BB-142E-FB9BD8230C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6035" y="1210348"/>
            <a:ext cx="5829300" cy="3086100"/>
          </a:xfrm>
        </p:spPr>
        <p:txBody>
          <a:bodyPr>
            <a:normAutofit/>
          </a:bodyPr>
          <a:lstStyle/>
          <a:p>
            <a:pPr marL="385763" indent="-385763">
              <a:buFontTx/>
              <a:buAutoNum type="arabicPeriod"/>
            </a:pPr>
            <a:r>
              <a:rPr lang="nb-NO" altLang="en-US" sz="1600" dirty="0"/>
              <a:t>Personal </a:t>
            </a:r>
            <a:r>
              <a:rPr lang="nb-NO" altLang="en-US" sz="1600" dirty="0" err="1"/>
              <a:t>identifiers</a:t>
            </a:r>
            <a:endParaRPr lang="nb-NO" altLang="en-US" sz="1600" dirty="0"/>
          </a:p>
          <a:p>
            <a:pPr marL="385763" indent="-385763">
              <a:buFontTx/>
              <a:buAutoNum type="arabicPeriod"/>
            </a:pPr>
            <a:r>
              <a:rPr lang="nb-NO" altLang="en-US" sz="1600" dirty="0"/>
              <a:t>Health </a:t>
            </a:r>
            <a:r>
              <a:rPr lang="nb-NO" altLang="en-US" sz="1600" dirty="0" err="1"/>
              <a:t>registries</a:t>
            </a:r>
            <a:endParaRPr lang="nb-NO" altLang="en-US" sz="1600" dirty="0"/>
          </a:p>
          <a:p>
            <a:pPr marL="385763" indent="-385763">
              <a:buFontTx/>
              <a:buAutoNum type="arabicPeriod"/>
            </a:pPr>
            <a:r>
              <a:rPr lang="nb-NO" altLang="en-US" sz="1600" dirty="0"/>
              <a:t>Large biobanks</a:t>
            </a:r>
          </a:p>
          <a:p>
            <a:pPr marL="385763" indent="-385763">
              <a:buFontTx/>
              <a:buAutoNum type="arabicPeriod"/>
            </a:pPr>
            <a:r>
              <a:rPr lang="nb-NO" altLang="en-US" sz="1600" dirty="0"/>
              <a:t>Public </a:t>
            </a:r>
            <a:r>
              <a:rPr lang="nb-NO" altLang="en-US" sz="1600" dirty="0" err="1"/>
              <a:t>health</a:t>
            </a:r>
            <a:r>
              <a:rPr lang="nb-NO" altLang="en-US" sz="1600" dirty="0"/>
              <a:t> system</a:t>
            </a:r>
          </a:p>
          <a:p>
            <a:pPr marL="385763" indent="-385763">
              <a:buFontTx/>
              <a:buAutoNum type="arabicPeriod"/>
            </a:pPr>
            <a:r>
              <a:rPr lang="nb-NO" altLang="en-US" sz="1600" dirty="0" err="1"/>
              <a:t>Population</a:t>
            </a:r>
            <a:r>
              <a:rPr lang="nb-NO" altLang="en-US" sz="1600" dirty="0"/>
              <a:t> surveys</a:t>
            </a:r>
          </a:p>
          <a:p>
            <a:pPr marL="385763" indent="-385763">
              <a:buFontTx/>
              <a:buAutoNum type="arabicPeriod"/>
            </a:pPr>
            <a:r>
              <a:rPr lang="nb-NO" altLang="en-US" sz="1600" dirty="0" err="1"/>
              <a:t>Motivated</a:t>
            </a:r>
            <a:r>
              <a:rPr lang="nb-NO" altLang="en-US" sz="1600" dirty="0"/>
              <a:t> </a:t>
            </a:r>
            <a:r>
              <a:rPr lang="nb-NO" altLang="en-US" sz="1600" dirty="0" err="1"/>
              <a:t>population</a:t>
            </a:r>
            <a:endParaRPr lang="nb-NO" altLang="en-US" sz="1600" dirty="0"/>
          </a:p>
          <a:p>
            <a:pPr marL="385763" indent="-385763">
              <a:buNone/>
            </a:pPr>
            <a:endParaRPr lang="nb-NO" altLang="en-US" sz="1100" b="1" dirty="0"/>
          </a:p>
          <a:p>
            <a:pPr marL="385763" indent="-385763">
              <a:buNone/>
            </a:pPr>
            <a:r>
              <a:rPr lang="nb-NO" altLang="en-US" sz="1600" b="1" dirty="0"/>
              <a:t>=&gt; </a:t>
            </a:r>
            <a:r>
              <a:rPr lang="nb-NO" altLang="en-US" sz="1600" b="1" dirty="0" err="1"/>
              <a:t>Integrate</a:t>
            </a:r>
            <a:r>
              <a:rPr lang="nb-NO" altLang="en-US" sz="1600" b="1" dirty="0"/>
              <a:t> Research and Health Care</a:t>
            </a:r>
          </a:p>
          <a:p>
            <a:pPr marL="385763" indent="-385763">
              <a:buNone/>
            </a:pPr>
            <a:r>
              <a:rPr lang="nb-NO" altLang="en-US" sz="1600" b="1" dirty="0"/>
              <a:t>- training data for Precision </a:t>
            </a:r>
            <a:r>
              <a:rPr lang="nb-NO" altLang="en-US" sz="1600" b="1" dirty="0" err="1"/>
              <a:t>Medicine</a:t>
            </a:r>
            <a:endParaRPr lang="nb-NO" altLang="en-US" sz="1600" b="1" dirty="0"/>
          </a:p>
          <a:p>
            <a:pPr marL="385763" indent="-385763">
              <a:buNone/>
            </a:pPr>
            <a:r>
              <a:rPr lang="nb-NO" altLang="en-US" sz="1600" b="1" dirty="0"/>
              <a:t>National </a:t>
            </a:r>
            <a:r>
              <a:rPr lang="nb-NO" altLang="en-US" sz="1600" b="1" dirty="0" err="1"/>
              <a:t>Cohorts</a:t>
            </a:r>
            <a:endParaRPr lang="nb-NO" altLang="en-US" sz="1600" b="1" dirty="0"/>
          </a:p>
          <a:p>
            <a:pPr marL="385763" indent="-385763">
              <a:buNone/>
            </a:pPr>
            <a:endParaRPr lang="nb-NO" altLang="en-US" sz="1600" b="1" dirty="0"/>
          </a:p>
        </p:txBody>
      </p:sp>
      <p:sp>
        <p:nvSpPr>
          <p:cNvPr id="9220" name="Footer Placeholder 3">
            <a:extLst>
              <a:ext uri="{FF2B5EF4-FFF2-40B4-BE49-F238E27FC236}">
                <a16:creationId xmlns:a16="http://schemas.microsoft.com/office/drawing/2014/main" id="{2F09E1EA-4172-4C41-BDF5-F5D9E714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altLang="en-US" sz="9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en-US" sz="900">
              <a:solidFill>
                <a:schemeClr val="accent2"/>
              </a:solidFill>
            </a:endParaRPr>
          </a:p>
        </p:txBody>
      </p:sp>
      <p:pic>
        <p:nvPicPr>
          <p:cNvPr id="3077" name="Picture 2" descr="http://veimages.gsfc.nasa.gov/2551/Scandinavia.A2002074.1005.500m.jpg">
            <a:extLst>
              <a:ext uri="{FF2B5EF4-FFF2-40B4-BE49-F238E27FC236}">
                <a16:creationId xmlns:a16="http://schemas.microsoft.com/office/drawing/2014/main" id="{48218BA2-C1C4-63A0-9B8F-2E6F7FA7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7"/>
          <a:stretch>
            <a:fillRect/>
          </a:stretch>
        </p:blipFill>
        <p:spPr bwMode="auto">
          <a:xfrm>
            <a:off x="5573316" y="931069"/>
            <a:ext cx="2171700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23103" y="4706369"/>
            <a:ext cx="1148478" cy="179744"/>
          </a:xfrm>
        </p:spPr>
        <p:txBody>
          <a:bodyPr/>
          <a:lstStyle/>
          <a:p>
            <a:r>
              <a:rPr lang="en-US" sz="1000" dirty="0"/>
              <a:t>Nat Genet. 2019</a:t>
            </a:r>
            <a:endParaRPr lang="en-GB" sz="10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D0169-B7F8-19B3-2E5F-AD216F9E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15" y="142367"/>
            <a:ext cx="6357310" cy="4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3FFD-F76C-0509-DAFC-7121DC47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50" y="71318"/>
            <a:ext cx="7885509" cy="600215"/>
          </a:xfrm>
        </p:spPr>
        <p:txBody>
          <a:bodyPr/>
          <a:lstStyle/>
          <a:p>
            <a:r>
              <a:rPr lang="en-NO" dirty="0"/>
              <a:t>Norwegian population survey samples 400k genotyped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CDD56-16DB-C847-9409-F5AE59CE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4454" y="4779783"/>
            <a:ext cx="3661685" cy="179744"/>
          </a:xfrm>
        </p:spPr>
        <p:txBody>
          <a:bodyPr/>
          <a:lstStyle/>
          <a:p>
            <a:r>
              <a:rPr lang="en-GB" b="0" i="0" dirty="0">
                <a:solidFill>
                  <a:srgbClr val="3E3B3C"/>
                </a:solidFill>
                <a:effectLst/>
                <a:latin typeface="Georgia" panose="02040502050405020303" pitchFamily="18" charset="0"/>
              </a:rPr>
              <a:t>Norwegian population studies</a:t>
            </a:r>
            <a:endParaRPr lang="en-GB" noProof="0" dirty="0"/>
          </a:p>
        </p:txBody>
      </p:sp>
      <p:pic>
        <p:nvPicPr>
          <p:cNvPr id="1028" name="Picture 4" descr="The HUNT study area: the 25 (now 24) municipalities in Nord-Trøndelag... |  Download Scientific Diagram">
            <a:extLst>
              <a:ext uri="{FF2B5EF4-FFF2-40B4-BE49-F238E27FC236}">
                <a16:creationId xmlns:a16="http://schemas.microsoft.com/office/drawing/2014/main" id="{B49EB6A2-5667-0013-B670-C046134F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81" y="914767"/>
            <a:ext cx="2253451" cy="25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TNU Hjemmeside">
            <a:extLst>
              <a:ext uri="{FF2B5EF4-FFF2-40B4-BE49-F238E27FC236}">
                <a16:creationId xmlns:a16="http://schemas.microsoft.com/office/drawing/2014/main" id="{FD102A7E-98D2-5A51-BD06-6CA2542FE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9" r="77670"/>
          <a:stretch/>
        </p:blipFill>
        <p:spPr bwMode="auto">
          <a:xfrm>
            <a:off x="2369387" y="3389963"/>
            <a:ext cx="1615168" cy="8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B1D1C-8FED-F914-5288-A88BAB4D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9" y="3816266"/>
            <a:ext cx="718327" cy="71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USK-english – The Hordaland Health Studies">
            <a:extLst>
              <a:ext uri="{FF2B5EF4-FFF2-40B4-BE49-F238E27FC236}">
                <a16:creationId xmlns:a16="http://schemas.microsoft.com/office/drawing/2014/main" id="{B1012D30-9060-5FB0-82CA-A3CA4EF7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9" y="1643184"/>
            <a:ext cx="1474314" cy="22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rt to Heart | UiT">
            <a:extLst>
              <a:ext uri="{FF2B5EF4-FFF2-40B4-BE49-F238E27FC236}">
                <a16:creationId xmlns:a16="http://schemas.microsoft.com/office/drawing/2014/main" id="{B7DF5428-1D13-C512-8EDA-8E11C098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61" y="716226"/>
            <a:ext cx="3732870" cy="12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4F5702E-C742-6055-B03B-7D55A91D1C41}"/>
              </a:ext>
            </a:extLst>
          </p:cNvPr>
          <p:cNvGrpSpPr/>
          <p:nvPr/>
        </p:nvGrpSpPr>
        <p:grpSpPr>
          <a:xfrm>
            <a:off x="4980561" y="2213632"/>
            <a:ext cx="3187865" cy="2776167"/>
            <a:chOff x="4229709" y="2118084"/>
            <a:chExt cx="3491244" cy="28717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EFFF22-8B72-8B95-2BC8-E6CF9FAF5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106" r="16113" b="1387"/>
            <a:stretch/>
          </p:blipFill>
          <p:spPr>
            <a:xfrm>
              <a:off x="4229709" y="2118084"/>
              <a:ext cx="2608243" cy="287171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C2FBA0-E80F-9ADD-49F9-04CEC8EE009E}"/>
                </a:ext>
              </a:extLst>
            </p:cNvPr>
            <p:cNvSpPr/>
            <p:nvPr/>
          </p:nvSpPr>
          <p:spPr>
            <a:xfrm>
              <a:off x="5463165" y="3352301"/>
              <a:ext cx="1506033" cy="1530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FC05B-C333-AD5D-FAB0-2D07BF3FB934}"/>
                </a:ext>
              </a:extLst>
            </p:cNvPr>
            <p:cNvSpPr/>
            <p:nvPr/>
          </p:nvSpPr>
          <p:spPr>
            <a:xfrm>
              <a:off x="5858069" y="2692319"/>
              <a:ext cx="1506033" cy="1530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2DD3757C-DA9D-A839-983B-33DA04C2D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623" y="3022108"/>
              <a:ext cx="2147330" cy="142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7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56B63-9D29-4C30-BDC9-B942B7D3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4" y="225169"/>
            <a:ext cx="8635463" cy="75021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Norwegian approach for G x E studies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  </a:t>
            </a:r>
            <a:br>
              <a:rPr lang="en-US" sz="2400" dirty="0">
                <a:latin typeface="+mn-lt"/>
              </a:rPr>
            </a:br>
            <a:r>
              <a:rPr lang="en-US" sz="2400" dirty="0"/>
              <a:t>population cohorts 				      clinical samples</a:t>
            </a:r>
            <a:endParaRPr lang="en-US" sz="2400" dirty="0">
              <a:latin typeface="+mn-lt"/>
            </a:endParaRP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4D78EF2B-7578-42A5-8CAD-4BEFD85E3969}"/>
              </a:ext>
            </a:extLst>
          </p:cNvPr>
          <p:cNvSpPr/>
          <p:nvPr/>
        </p:nvSpPr>
        <p:spPr>
          <a:xfrm>
            <a:off x="3282911" y="2908682"/>
            <a:ext cx="1822503" cy="2050168"/>
          </a:xfrm>
          <a:prstGeom prst="can">
            <a:avLst>
              <a:gd name="adj" fmla="val 2646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i="1" dirty="0">
                <a:solidFill>
                  <a:prstClr val="black"/>
                </a:solidFill>
                <a:latin typeface="Calibri" panose="020F0502020204030204"/>
              </a:rPr>
              <a:t>Norwegian Genomics Consortium</a:t>
            </a:r>
          </a:p>
          <a:p>
            <a:pPr defTabSz="685800">
              <a:defRPr/>
            </a:pPr>
            <a:endParaRPr lang="en-US" sz="525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Status by  July 2021:</a:t>
            </a:r>
          </a:p>
          <a:p>
            <a:pPr marL="128585" indent="-128585" defTabSz="685800">
              <a:buFont typeface="Arial" panose="020B0604020202020204" pitchFamily="34" charset="0"/>
              <a:buChar char="•"/>
              <a:defRPr/>
            </a:pPr>
            <a:r>
              <a:rPr lang="en-US" sz="1050" i="1" dirty="0">
                <a:solidFill>
                  <a:srgbClr val="C00000"/>
                </a:solidFill>
                <a:latin typeface="Calibri" panose="020F0502020204030204"/>
              </a:rPr>
              <a:t>400 000 genotyped</a:t>
            </a:r>
          </a:p>
          <a:p>
            <a:pPr marL="128585" indent="-128585" defTabSz="685800">
              <a:buFont typeface="Arial" panose="020B0604020202020204" pitchFamily="34" charset="0"/>
              <a:buChar char="•"/>
              <a:defRPr/>
            </a:pPr>
            <a:r>
              <a:rPr lang="en-US" sz="1050" i="1" dirty="0">
                <a:solidFill>
                  <a:srgbClr val="C00000"/>
                </a:solidFill>
                <a:latin typeface="Calibri" panose="020F0502020204030204"/>
              </a:rPr>
              <a:t>20-45 years of follow-up </a:t>
            </a:r>
          </a:p>
          <a:p>
            <a:pPr marL="128585" indent="-128585" defTabSz="685800">
              <a:buFont typeface="Arial" panose="020B0604020202020204" pitchFamily="34" charset="0"/>
              <a:buChar char="•"/>
              <a:defRPr/>
            </a:pPr>
            <a:r>
              <a:rPr lang="en-US" sz="1050" i="1" dirty="0">
                <a:solidFill>
                  <a:srgbClr val="C00000"/>
                </a:solidFill>
                <a:latin typeface="Calibri" panose="020F0502020204030204"/>
              </a:rPr>
              <a:t>repeated screening</a:t>
            </a:r>
          </a:p>
          <a:p>
            <a:pPr marL="128585" indent="-128585" defTabSz="685800">
              <a:buFont typeface="Arial" panose="020B0604020202020204" pitchFamily="34" charset="0"/>
              <a:buChar char="•"/>
              <a:defRPr/>
            </a:pPr>
            <a:r>
              <a:rPr lang="en-US" sz="1050" i="1" dirty="0">
                <a:solidFill>
                  <a:srgbClr val="C00000"/>
                </a:solidFill>
                <a:latin typeface="Calibri" panose="020F0502020204030204"/>
              </a:rPr>
              <a:t>With health data and biological sampling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EAD52C7-8A8C-48BE-9B12-AEF261E9D38C}"/>
              </a:ext>
            </a:extLst>
          </p:cNvPr>
          <p:cNvSpPr/>
          <p:nvPr/>
        </p:nvSpPr>
        <p:spPr>
          <a:xfrm>
            <a:off x="2401937" y="3198001"/>
            <a:ext cx="835694" cy="1672748"/>
          </a:xfrm>
          <a:prstGeom prst="rightArrow">
            <a:avLst>
              <a:gd name="adj1" fmla="val 50000"/>
              <a:gd name="adj2" fmla="val 468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Omics data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4FFC64-3C29-4560-821E-0CE75E98735C}"/>
              </a:ext>
            </a:extLst>
          </p:cNvPr>
          <p:cNvSpPr/>
          <p:nvPr/>
        </p:nvSpPr>
        <p:spPr>
          <a:xfrm>
            <a:off x="6085452" y="1385989"/>
            <a:ext cx="1715495" cy="332684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Health Care</a:t>
            </a:r>
            <a:r>
              <a:rPr lang="en-US" sz="1800" b="1" i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Samples</a:t>
            </a:r>
          </a:p>
          <a:p>
            <a:pPr defTabSz="685800">
              <a:defRPr/>
            </a:pPr>
            <a:endParaRPr lang="en-US" sz="1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85800">
              <a:defRPr/>
            </a:pPr>
            <a:r>
              <a:rPr lang="en-US" sz="1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</a:t>
            </a:r>
            <a:r>
              <a:rPr lang="en-US" sz="15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iagnostics</a:t>
            </a:r>
            <a:r>
              <a:rPr lang="en-US" sz="1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</a:t>
            </a:r>
          </a:p>
          <a:p>
            <a:pPr defTabSz="685800">
              <a:defRPr/>
            </a:pPr>
            <a:r>
              <a:rPr lang="en-US" sz="1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Treatment stratification</a:t>
            </a:r>
          </a:p>
          <a:p>
            <a:pPr defTabSz="685800">
              <a:defRPr/>
            </a:pPr>
            <a:r>
              <a:rPr lang="en-US" sz="1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Prediction</a:t>
            </a:r>
          </a:p>
          <a:p>
            <a:pPr defTabSz="685800">
              <a:defRPr/>
            </a:pPr>
            <a:r>
              <a:rPr lang="en-US" sz="1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Clinical trials</a:t>
            </a:r>
          </a:p>
          <a:p>
            <a:pPr defTabSz="685800">
              <a:defRPr/>
            </a:pPr>
            <a:r>
              <a:rPr lang="en-US" sz="1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Hospital biobanks</a:t>
            </a:r>
          </a:p>
          <a:p>
            <a:pPr defTabSz="685800">
              <a:defRPr/>
            </a:pPr>
            <a:r>
              <a:rPr lang="nb-NO" sz="15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Sequencing</a:t>
            </a:r>
            <a:endParaRPr lang="nb-NO" sz="15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85800">
              <a:defRPr/>
            </a:pPr>
            <a:endParaRPr lang="nb-NO" sz="15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85800">
              <a:defRPr/>
            </a:pPr>
            <a:r>
              <a:rPr lang="nb-NO" sz="15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Clinical</a:t>
            </a:r>
            <a:r>
              <a:rPr lang="nb-NO" sz="15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care</a:t>
            </a:r>
            <a:endParaRPr lang="nb-NO" sz="1200" b="1" i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80A4C49-8B23-4CAC-95E9-1E8EEEDC2071}"/>
              </a:ext>
            </a:extLst>
          </p:cNvPr>
          <p:cNvSpPr/>
          <p:nvPr/>
        </p:nvSpPr>
        <p:spPr>
          <a:xfrm flipH="1">
            <a:off x="5126085" y="4039325"/>
            <a:ext cx="907343" cy="831424"/>
          </a:xfrm>
          <a:prstGeom prst="rightArrow">
            <a:avLst>
              <a:gd name="adj1" fmla="val 50000"/>
              <a:gd name="adj2" fmla="val 468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685800">
              <a:defRPr/>
            </a:pPr>
            <a:r>
              <a:rPr lang="en-US" sz="880" dirty="0">
                <a:solidFill>
                  <a:prstClr val="black"/>
                </a:solidFill>
                <a:latin typeface="Calibri" panose="020F0502020204030204"/>
              </a:rPr>
              <a:t>Genotype-phenotype </a:t>
            </a:r>
            <a:endParaRPr lang="en-US" sz="8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4DBD9D7-19A9-4B64-9CCE-CD6D2AA4B4C4}"/>
              </a:ext>
            </a:extLst>
          </p:cNvPr>
          <p:cNvSpPr/>
          <p:nvPr/>
        </p:nvSpPr>
        <p:spPr>
          <a:xfrm rot="16200000">
            <a:off x="3972232" y="2725255"/>
            <a:ext cx="398149" cy="723186"/>
          </a:xfrm>
          <a:prstGeom prst="rightArrow">
            <a:avLst>
              <a:gd name="adj1" fmla="val 50000"/>
              <a:gd name="adj2" fmla="val 468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469CCC-716A-4EFA-87C2-C3CC28BA89EA}"/>
              </a:ext>
            </a:extLst>
          </p:cNvPr>
          <p:cNvSpPr/>
          <p:nvPr/>
        </p:nvSpPr>
        <p:spPr>
          <a:xfrm>
            <a:off x="5173121" y="3358915"/>
            <a:ext cx="868799" cy="729973"/>
          </a:xfrm>
          <a:prstGeom prst="rightArrow">
            <a:avLst>
              <a:gd name="adj1" fmla="val 50000"/>
              <a:gd name="adj2" fmla="val 468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Omics data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4AC21F5-2314-4B59-AFDB-FD450F0CD953}"/>
              </a:ext>
            </a:extLst>
          </p:cNvPr>
          <p:cNvSpPr/>
          <p:nvPr/>
        </p:nvSpPr>
        <p:spPr>
          <a:xfrm flipH="1">
            <a:off x="5126086" y="1901053"/>
            <a:ext cx="868799" cy="551630"/>
          </a:xfrm>
          <a:prstGeom prst="rightArrow">
            <a:avLst>
              <a:gd name="adj1" fmla="val 50000"/>
              <a:gd name="adj2" fmla="val 468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EHR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F55FA17-2738-476F-9C0C-E64FAAD71DF1}"/>
              </a:ext>
            </a:extLst>
          </p:cNvPr>
          <p:cNvSpPr/>
          <p:nvPr/>
        </p:nvSpPr>
        <p:spPr>
          <a:xfrm>
            <a:off x="2401937" y="1606411"/>
            <a:ext cx="814588" cy="878732"/>
          </a:xfrm>
          <a:prstGeom prst="rightArrow">
            <a:avLst>
              <a:gd name="adj1" fmla="val 50000"/>
              <a:gd name="adj2" fmla="val 468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Health data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2A2AAD1-1A7C-4DBC-8C60-61940D70F7E9}"/>
              </a:ext>
            </a:extLst>
          </p:cNvPr>
          <p:cNvSpPr/>
          <p:nvPr/>
        </p:nvSpPr>
        <p:spPr>
          <a:xfrm>
            <a:off x="731521" y="1355371"/>
            <a:ext cx="1670416" cy="34753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US" sz="1800" b="1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800" b="1" i="1" dirty="0">
                <a:solidFill>
                  <a:prstClr val="black"/>
                </a:solidFill>
                <a:latin typeface="Calibri" panose="020F0502020204030204"/>
              </a:rPr>
              <a:t>Population Genetics 400k</a:t>
            </a:r>
          </a:p>
          <a:p>
            <a:pPr defTabSz="685800">
              <a:defRPr/>
            </a:pPr>
            <a:endParaRPr lang="en-US" sz="105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i="1" dirty="0">
                <a:solidFill>
                  <a:srgbClr val="C00000"/>
                </a:solidFill>
                <a:latin typeface="Calibri" panose="020F0502020204030204"/>
              </a:rPr>
              <a:t>HUNT </a:t>
            </a:r>
            <a:r>
              <a:rPr lang="en-US" sz="1200" i="1" dirty="0">
                <a:solidFill>
                  <a:srgbClr val="C00000"/>
                </a:solidFill>
                <a:latin typeface="Calibri" panose="020F0502020204030204"/>
              </a:rPr>
              <a:t>(1984 - )</a:t>
            </a:r>
          </a:p>
          <a:p>
            <a:pPr defTabSz="685800">
              <a:defRPr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90 000 genotyped</a:t>
            </a:r>
          </a:p>
          <a:p>
            <a:pPr defTabSz="685800"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i="1" dirty="0" err="1">
                <a:solidFill>
                  <a:srgbClr val="C00000"/>
                </a:solidFill>
                <a:latin typeface="Calibri" panose="020F0502020204030204"/>
              </a:rPr>
              <a:t>MoBa</a:t>
            </a:r>
            <a:r>
              <a:rPr lang="en-US" sz="1200" i="1" dirty="0">
                <a:solidFill>
                  <a:srgbClr val="C00000"/>
                </a:solidFill>
                <a:latin typeface="Calibri" panose="020F0502020204030204"/>
              </a:rPr>
              <a:t> (1998 - )</a:t>
            </a:r>
          </a:p>
          <a:p>
            <a:pPr defTabSz="685800">
              <a:defRPr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240 000 genotyped</a:t>
            </a:r>
          </a:p>
          <a:p>
            <a:pPr defTabSz="685800"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i="1" dirty="0" err="1">
                <a:solidFill>
                  <a:srgbClr val="C00000"/>
                </a:solidFill>
                <a:latin typeface="Calibri" panose="020F0502020204030204"/>
              </a:rPr>
              <a:t>Tromsø</a:t>
            </a:r>
            <a:r>
              <a:rPr lang="en-US" sz="1200" i="1" dirty="0">
                <a:solidFill>
                  <a:srgbClr val="C00000"/>
                </a:solidFill>
                <a:latin typeface="Calibri" panose="020F0502020204030204"/>
              </a:rPr>
              <a:t> Study</a:t>
            </a:r>
          </a:p>
          <a:p>
            <a:pPr defTabSz="685800">
              <a:defRPr/>
            </a:pPr>
            <a:r>
              <a:rPr lang="en-US" sz="1200" i="1" dirty="0">
                <a:solidFill>
                  <a:srgbClr val="C00000"/>
                </a:solidFill>
                <a:latin typeface="Calibri" panose="020F0502020204030204"/>
              </a:rPr>
              <a:t>(1975 – 2017)</a:t>
            </a:r>
          </a:p>
          <a:p>
            <a:pPr defTabSz="685800">
              <a:defRPr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35 000 genotyped</a:t>
            </a:r>
          </a:p>
          <a:p>
            <a:pPr defTabSz="685800">
              <a:defRPr/>
            </a:pP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i="1" dirty="0">
                <a:solidFill>
                  <a:srgbClr val="C00000"/>
                </a:solidFill>
                <a:latin typeface="Calibri" panose="020F0502020204030204"/>
              </a:rPr>
              <a:t>HUSK</a:t>
            </a:r>
            <a:r>
              <a:rPr lang="en-US" sz="1200" i="1" dirty="0">
                <a:solidFill>
                  <a:srgbClr val="C00000"/>
                </a:solidFill>
                <a:latin typeface="Calibri" panose="020F0502020204030204"/>
              </a:rPr>
              <a:t> (1996-)</a:t>
            </a:r>
          </a:p>
          <a:p>
            <a:pPr defTabSz="685800">
              <a:defRPr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35 000 genotyped</a:t>
            </a:r>
          </a:p>
          <a:p>
            <a:pPr defTabSz="685800">
              <a:defRPr/>
            </a:pPr>
            <a:endParaRPr lang="en-US" sz="110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nb-NO" sz="1100" i="1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nb-NO" sz="1100" i="1" dirty="0" err="1">
                <a:solidFill>
                  <a:prstClr val="black"/>
                </a:solidFill>
                <a:latin typeface="Calibri" panose="020F0502020204030204"/>
              </a:rPr>
              <a:t>multi-omic</a:t>
            </a:r>
            <a:endParaRPr lang="en-US" sz="110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US" sz="105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3F371ECD-70BF-42C5-85EB-93F805A0C352}"/>
              </a:ext>
            </a:extLst>
          </p:cNvPr>
          <p:cNvSpPr/>
          <p:nvPr/>
        </p:nvSpPr>
        <p:spPr>
          <a:xfrm>
            <a:off x="3268548" y="1826853"/>
            <a:ext cx="1822503" cy="1113674"/>
          </a:xfrm>
          <a:prstGeom prst="can">
            <a:avLst>
              <a:gd name="adj" fmla="val 2646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b="1" i="1" dirty="0">
                <a:solidFill>
                  <a:prstClr val="white"/>
                </a:solidFill>
                <a:latin typeface="Calibri" panose="020F0502020204030204"/>
              </a:rPr>
              <a:t>Health Analysis Platform </a:t>
            </a:r>
          </a:p>
          <a:p>
            <a:pPr algn="ctr" defTabSz="685800">
              <a:defRPr/>
            </a:pPr>
            <a:r>
              <a:rPr lang="en-US" sz="1200" i="1" dirty="0">
                <a:solidFill>
                  <a:prstClr val="white"/>
                </a:solidFill>
                <a:latin typeface="Calibri" panose="020F0502020204030204"/>
              </a:rPr>
              <a:t>with Registry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07718" y="432838"/>
            <a:ext cx="1298033" cy="1648539"/>
            <a:chOff x="3006971" y="432838"/>
            <a:chExt cx="1298033" cy="1648539"/>
          </a:xfrm>
        </p:grpSpPr>
        <p:pic>
          <p:nvPicPr>
            <p:cNvPr id="26" name="Content Placeholder 19">
              <a:extLst>
                <a:ext uri="{FF2B5EF4-FFF2-40B4-BE49-F238E27FC236}">
                  <a16:creationId xmlns:a16="http://schemas.microsoft.com/office/drawing/2014/main" id="{B916998E-4485-BD49-B306-BD63D0A8C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6560"/>
            <a:stretch/>
          </p:blipFill>
          <p:spPr>
            <a:xfrm>
              <a:off x="3006971" y="432838"/>
              <a:ext cx="1298033" cy="1331192"/>
            </a:xfrm>
            <a:prstGeom prst="rect">
              <a:avLst/>
            </a:prstGeom>
          </p:spPr>
        </p:pic>
        <p:sp>
          <p:nvSpPr>
            <p:cNvPr id="18" name="Arrow: Right 19">
              <a:extLst>
                <a:ext uri="{FF2B5EF4-FFF2-40B4-BE49-F238E27FC236}">
                  <a16:creationId xmlns:a16="http://schemas.microsoft.com/office/drawing/2014/main" id="{D4DBD9D7-19A9-4B64-9CCE-CD6D2AA4B4C4}"/>
                </a:ext>
              </a:extLst>
            </p:cNvPr>
            <p:cNvSpPr/>
            <p:nvPr/>
          </p:nvSpPr>
          <p:spPr>
            <a:xfrm rot="16200000">
              <a:off x="3272278" y="1659623"/>
              <a:ext cx="398149" cy="397622"/>
            </a:xfrm>
            <a:prstGeom prst="rightArrow">
              <a:avLst>
                <a:gd name="adj1" fmla="val 50000"/>
                <a:gd name="adj2" fmla="val 46885"/>
              </a:avLst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defTabSz="685800">
                <a:defRPr/>
              </a:pPr>
              <a:endParaRPr lang="en-US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Arrow: Right 19">
              <a:extLst>
                <a:ext uri="{FF2B5EF4-FFF2-40B4-BE49-F238E27FC236}">
                  <a16:creationId xmlns:a16="http://schemas.microsoft.com/office/drawing/2014/main" id="{D4DBD9D7-19A9-4B64-9CCE-CD6D2AA4B4C4}"/>
                </a:ext>
              </a:extLst>
            </p:cNvPr>
            <p:cNvSpPr/>
            <p:nvPr/>
          </p:nvSpPr>
          <p:spPr>
            <a:xfrm rot="5400000">
              <a:off x="3597595" y="1683492"/>
              <a:ext cx="398149" cy="397622"/>
            </a:xfrm>
            <a:prstGeom prst="rightArrow">
              <a:avLst>
                <a:gd name="adj1" fmla="val 50000"/>
                <a:gd name="adj2" fmla="val 46885"/>
              </a:avLst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defTabSz="685800">
                <a:defRPr/>
              </a:pPr>
              <a:endParaRPr lang="en-US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58" y="3506079"/>
            <a:ext cx="948958" cy="9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48" y="273845"/>
            <a:ext cx="8690582" cy="600215"/>
          </a:xfrm>
        </p:spPr>
        <p:txBody>
          <a:bodyPr/>
          <a:lstStyle/>
          <a:p>
            <a:r>
              <a:rPr lang="nb-NO" dirty="0"/>
              <a:t>Norway: </a:t>
            </a:r>
            <a:r>
              <a:rPr lang="nb-NO" dirty="0" err="1"/>
              <a:t>DemGene</a:t>
            </a:r>
            <a:r>
              <a:rPr lang="nb-NO" dirty="0"/>
              <a:t> Project dementia (25k),  AD (n=7k), </a:t>
            </a:r>
            <a:r>
              <a:rPr lang="nb-NO" dirty="0" err="1"/>
              <a:t>controls</a:t>
            </a:r>
            <a:r>
              <a:rPr lang="nb-NO" dirty="0"/>
              <a:t> (120k)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6912" y="4803496"/>
            <a:ext cx="1768439" cy="1797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BA9AD7-BE7F-4848-BC1E-26D27C118EE2}" type="datetime1">
              <a:rPr lang="en-GB" smtClean="0"/>
              <a:pPr/>
              <a:t>14/11/2023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7629" y="4803496"/>
            <a:ext cx="325601" cy="1797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F10A9C-6975-7440-93FD-B27ED63DD5D4}" type="slidenum">
              <a:rPr lang="en-GB" smtClean="0"/>
              <a:pPr/>
              <a:t>32</a:t>
            </a:fld>
            <a:endParaRPr lang="en-GB" noProof="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8"/>
          <a:stretch/>
        </p:blipFill>
        <p:spPr bwMode="auto">
          <a:xfrm>
            <a:off x="2515117" y="1220788"/>
            <a:ext cx="4115354" cy="24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86263" y="1292156"/>
            <a:ext cx="12041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Registry 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46912" y="2388655"/>
            <a:ext cx="120417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Hospitals</a:t>
            </a:r>
          </a:p>
          <a:p>
            <a:r>
              <a:rPr lang="nb-NO" dirty="0"/>
              <a:t>Registry data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64216" y="2388655"/>
            <a:ext cx="1069524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Biobanks</a:t>
            </a:r>
          </a:p>
          <a:p>
            <a:r>
              <a:rPr lang="nb-NO" dirty="0"/>
              <a:t>Hospitals, </a:t>
            </a:r>
          </a:p>
          <a:p>
            <a:r>
              <a:rPr lang="nb-NO" dirty="0" err="1"/>
              <a:t>populations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4879" y="1313078"/>
            <a:ext cx="8098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Health </a:t>
            </a:r>
          </a:p>
          <a:p>
            <a:r>
              <a:rPr lang="nb-NO" dirty="0"/>
              <a:t>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C43DA28E-CA67-9D43-A93F-4BD6E6EBCEE1}"/>
              </a:ext>
            </a:extLst>
          </p:cNvPr>
          <p:cNvSpPr txBox="1"/>
          <p:nvPr/>
        </p:nvSpPr>
        <p:spPr>
          <a:xfrm>
            <a:off x="355511" y="120109"/>
            <a:ext cx="27590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Prediction dementia</a:t>
            </a:r>
            <a:endParaRPr lang="en-GB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598BA26-13D6-ED0C-D3F0-462F97E0C642}"/>
              </a:ext>
            </a:extLst>
          </p:cNvPr>
          <p:cNvCxnSpPr>
            <a:cxnSpLocks/>
          </p:cNvCxnSpPr>
          <p:nvPr/>
        </p:nvCxnSpPr>
        <p:spPr>
          <a:xfrm>
            <a:off x="2596236" y="664215"/>
            <a:ext cx="1382909" cy="0"/>
          </a:xfrm>
          <a:prstGeom prst="line">
            <a:avLst/>
          </a:prstGeom>
          <a:ln w="38100">
            <a:solidFill>
              <a:srgbClr val="F1C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35BA4E4-4D1F-1400-745A-891C53126114}"/>
              </a:ext>
            </a:extLst>
          </p:cNvPr>
          <p:cNvCxnSpPr>
            <a:cxnSpLocks/>
          </p:cNvCxnSpPr>
          <p:nvPr/>
        </p:nvCxnSpPr>
        <p:spPr>
          <a:xfrm>
            <a:off x="133542" y="664214"/>
            <a:ext cx="1242734" cy="0"/>
          </a:xfrm>
          <a:prstGeom prst="line">
            <a:avLst/>
          </a:prstGeom>
          <a:ln w="38100">
            <a:solidFill>
              <a:srgbClr val="888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FCE566-F46E-3B96-E283-53119B49D309}"/>
              </a:ext>
            </a:extLst>
          </p:cNvPr>
          <p:cNvCxnSpPr>
            <a:cxnSpLocks/>
          </p:cNvCxnSpPr>
          <p:nvPr/>
        </p:nvCxnSpPr>
        <p:spPr>
          <a:xfrm>
            <a:off x="1409281" y="664215"/>
            <a:ext cx="1149734" cy="0"/>
          </a:xfrm>
          <a:prstGeom prst="line">
            <a:avLst/>
          </a:prstGeom>
          <a:ln w="38100">
            <a:solidFill>
              <a:srgbClr val="81A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92" y="1346867"/>
            <a:ext cx="6594753" cy="27290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8813657" y="4897710"/>
            <a:ext cx="333714" cy="1"/>
          </a:xfrm>
          <a:prstGeom prst="line">
            <a:avLst/>
          </a:prstGeom>
          <a:ln w="38100">
            <a:solidFill>
              <a:srgbClr val="F1C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615383" y="273846"/>
            <a:ext cx="5914132" cy="789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700" b="1" dirty="0">
                <a:ea typeface="ＭＳ Ｐゴシック" pitchFamily="34" charset="-128"/>
              </a:rPr>
              <a:t>Conclusion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29842" y="1221581"/>
            <a:ext cx="8309877" cy="3325416"/>
          </a:xfrm>
        </p:spPr>
        <p:txBody>
          <a:bodyPr/>
          <a:lstStyle/>
          <a:p>
            <a:pPr>
              <a:defRPr/>
            </a:pPr>
            <a:r>
              <a:rPr lang="nb-NO" altLang="en-US" sz="2100" dirty="0"/>
              <a:t>Gene </a:t>
            </a:r>
            <a:r>
              <a:rPr lang="nb-NO" altLang="en-US" sz="2100" dirty="0" err="1"/>
              <a:t>discoveries</a:t>
            </a:r>
            <a:r>
              <a:rPr lang="nb-NO" altLang="en-US" sz="2100" dirty="0"/>
              <a:t> </a:t>
            </a:r>
            <a:r>
              <a:rPr lang="nb-NO" altLang="en-US" sz="2100" dirty="0" err="1"/>
              <a:t>can</a:t>
            </a:r>
            <a:r>
              <a:rPr lang="nb-NO" altLang="en-US" sz="2100" dirty="0"/>
              <a:t> have </a:t>
            </a:r>
            <a:r>
              <a:rPr lang="nb-NO" altLang="en-US" sz="2100" dirty="0" err="1"/>
              <a:t>clinical</a:t>
            </a:r>
            <a:r>
              <a:rPr lang="nb-NO" altLang="en-US" sz="2100" dirty="0"/>
              <a:t> </a:t>
            </a:r>
            <a:r>
              <a:rPr lang="nb-NO" altLang="en-US" sz="2100" dirty="0" err="1"/>
              <a:t>impact</a:t>
            </a:r>
            <a:r>
              <a:rPr lang="nb-NO" altLang="en-US" sz="2100" dirty="0"/>
              <a:t> in </a:t>
            </a:r>
            <a:r>
              <a:rPr lang="nb-NO" altLang="en-US" sz="2100" dirty="0" err="1"/>
              <a:t>Alzheimer´s</a:t>
            </a:r>
            <a:r>
              <a:rPr lang="nb-NO" altLang="en-US" sz="2100" dirty="0"/>
              <a:t> </a:t>
            </a:r>
            <a:r>
              <a:rPr lang="nb-NO" altLang="en-US" sz="2100" dirty="0" err="1"/>
              <a:t>disease</a:t>
            </a:r>
            <a:endParaRPr lang="nb-NO" altLang="en-US" sz="2100" dirty="0"/>
          </a:p>
          <a:p>
            <a:pPr lvl="1">
              <a:defRPr/>
            </a:pPr>
            <a:r>
              <a:rPr lang="nb-NO" altLang="en-US" sz="2100" dirty="0" err="1"/>
              <a:t>Stratification</a:t>
            </a:r>
            <a:r>
              <a:rPr lang="nb-NO" altLang="en-US" sz="2100" dirty="0"/>
              <a:t> Memory </a:t>
            </a:r>
            <a:r>
              <a:rPr lang="nb-NO" altLang="en-US" sz="2100" dirty="0" err="1"/>
              <a:t>Clinics</a:t>
            </a:r>
            <a:r>
              <a:rPr lang="nb-NO" altLang="en-US" sz="2100" dirty="0"/>
              <a:t>, </a:t>
            </a:r>
            <a:r>
              <a:rPr lang="nb-NO" altLang="en-US" sz="2100" dirty="0" err="1"/>
              <a:t>RCTs</a:t>
            </a:r>
            <a:endParaRPr lang="nb-NO" altLang="en-US" sz="2100" dirty="0"/>
          </a:p>
          <a:p>
            <a:pPr lvl="1">
              <a:defRPr/>
            </a:pPr>
            <a:r>
              <a:rPr lang="nb-NO" altLang="en-US" sz="2100" dirty="0" err="1"/>
              <a:t>Prediction</a:t>
            </a:r>
            <a:r>
              <a:rPr lang="nb-NO" altLang="en-US" sz="2100" dirty="0"/>
              <a:t> (</a:t>
            </a:r>
            <a:r>
              <a:rPr lang="nb-NO" altLang="en-US" sz="2100" dirty="0" err="1"/>
              <a:t>future</a:t>
            </a:r>
            <a:r>
              <a:rPr lang="en-US" altLang="en-US" sz="2100" dirty="0"/>
              <a:t>)</a:t>
            </a:r>
          </a:p>
          <a:p>
            <a:pPr>
              <a:defRPr/>
            </a:pPr>
            <a:r>
              <a:rPr lang="nb-NO" altLang="en-US" sz="2100" dirty="0"/>
              <a:t>Multimodal </a:t>
            </a:r>
            <a:r>
              <a:rPr lang="nb-NO" altLang="en-US" sz="2100" dirty="0" err="1"/>
              <a:t>epidemiology</a:t>
            </a:r>
            <a:r>
              <a:rPr lang="nb-NO" altLang="en-US" sz="2100" dirty="0"/>
              <a:t> </a:t>
            </a:r>
            <a:r>
              <a:rPr lang="nb-NO" altLang="en-US" sz="2100" dirty="0" err="1"/>
              <a:t>approach</a:t>
            </a:r>
            <a:endParaRPr lang="nb-NO" altLang="en-US" sz="2100" dirty="0"/>
          </a:p>
          <a:p>
            <a:pPr>
              <a:defRPr/>
            </a:pPr>
            <a:r>
              <a:rPr lang="nb-NO" altLang="en-US" sz="2100" dirty="0"/>
              <a:t>Nordic </a:t>
            </a:r>
            <a:r>
              <a:rPr lang="nb-NO" altLang="en-US" sz="2100" dirty="0" err="1"/>
              <a:t>infrastructure</a:t>
            </a:r>
            <a:r>
              <a:rPr lang="nb-NO" altLang="en-US" sz="2100" dirty="0"/>
              <a:t> </a:t>
            </a:r>
          </a:p>
          <a:p>
            <a:pPr lvl="1">
              <a:defRPr/>
            </a:pPr>
            <a:r>
              <a:rPr lang="nb-NO" altLang="en-US" sz="2100" dirty="0"/>
              <a:t>Tryggve</a:t>
            </a:r>
          </a:p>
          <a:p>
            <a:pPr lvl="1">
              <a:defRPr/>
            </a:pPr>
            <a:r>
              <a:rPr lang="nb-NO" altLang="en-US" sz="2100" dirty="0" err="1"/>
              <a:t>Develop</a:t>
            </a:r>
            <a:r>
              <a:rPr lang="nb-NO" altLang="en-US" sz="2100" dirty="0"/>
              <a:t> and </a:t>
            </a:r>
            <a:r>
              <a:rPr lang="nb-NO" altLang="en-US" sz="2100" dirty="0" err="1"/>
              <a:t>validate</a:t>
            </a:r>
            <a:endParaRPr lang="nb-NO" alt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957"/>
          <a:stretch/>
        </p:blipFill>
        <p:spPr>
          <a:xfrm>
            <a:off x="5272482" y="2162475"/>
            <a:ext cx="3632520" cy="18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638418" y="230896"/>
            <a:ext cx="5021099" cy="642938"/>
          </a:xfrm>
        </p:spPr>
        <p:txBody>
          <a:bodyPr>
            <a:noAutofit/>
          </a:bodyPr>
          <a:lstStyle/>
          <a:p>
            <a:pPr eaLnBrk="1" hangingPunct="1"/>
            <a:r>
              <a:rPr lang="nb-NO" altLang="nb-NO" sz="2400" dirty="0" err="1"/>
              <a:t>Acknowledgements</a:t>
            </a:r>
            <a:endParaRPr lang="nb-NO" altLang="nb-NO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8417" y="873834"/>
            <a:ext cx="6658089" cy="3325416"/>
          </a:xfrm>
        </p:spPr>
        <p:txBody>
          <a:bodyPr/>
          <a:lstStyle/>
          <a:p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participants</a:t>
            </a:r>
            <a:r>
              <a:rPr lang="nb-NO" dirty="0"/>
              <a:t>				</a:t>
            </a:r>
            <a:r>
              <a:rPr lang="nb-NO" dirty="0" err="1"/>
              <a:t>Funding</a:t>
            </a:r>
            <a:r>
              <a:rPr lang="nb-NO" dirty="0"/>
              <a:t> : </a:t>
            </a:r>
          </a:p>
          <a:p>
            <a:r>
              <a:rPr lang="nb-NO" dirty="0" err="1"/>
              <a:t>DemGene</a:t>
            </a:r>
            <a:r>
              <a:rPr lang="nb-NO" dirty="0"/>
              <a:t> – Geir </a:t>
            </a:r>
            <a:r>
              <a:rPr lang="nb-NO" dirty="0" err="1"/>
              <a:t>Selbæk</a:t>
            </a:r>
            <a:r>
              <a:rPr lang="nb-NO" dirty="0"/>
              <a:t>			RCN</a:t>
            </a:r>
          </a:p>
          <a:p>
            <a:r>
              <a:rPr lang="nb-NO" dirty="0"/>
              <a:t>UCSD – Anders Dale				EU, NIH </a:t>
            </a:r>
          </a:p>
          <a:p>
            <a:r>
              <a:rPr lang="nb-NO" dirty="0"/>
              <a:t>PGC, </a:t>
            </a:r>
            <a:r>
              <a:rPr lang="nb-NO" dirty="0" err="1"/>
              <a:t>deCODE</a:t>
            </a:r>
            <a:r>
              <a:rPr lang="nb-NO" dirty="0"/>
              <a:t>				KG Jebsen</a:t>
            </a:r>
          </a:p>
          <a:p>
            <a:r>
              <a:rPr lang="nb-NO" dirty="0" err="1"/>
              <a:t>CoMorMent</a:t>
            </a:r>
            <a:r>
              <a:rPr lang="nb-NO" dirty="0"/>
              <a:t>, </a:t>
            </a:r>
            <a:r>
              <a:rPr lang="nb-NO" dirty="0" err="1"/>
              <a:t>RealMENT</a:t>
            </a:r>
            <a:r>
              <a:rPr lang="nb-NO" dirty="0"/>
              <a:t>			Health </a:t>
            </a:r>
            <a:r>
              <a:rPr lang="nb-NO" dirty="0" err="1"/>
              <a:t>Authority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			</a:t>
            </a:r>
            <a:endParaRPr lang="en-US" dirty="0"/>
          </a:p>
        </p:txBody>
      </p:sp>
      <p:pic>
        <p:nvPicPr>
          <p:cNvPr id="3" name="Content Placeholder 12">
            <a:extLst>
              <a:ext uri="{FF2B5EF4-FFF2-40B4-BE49-F238E27FC236}">
                <a16:creationId xmlns:a16="http://schemas.microsoft.com/office/drawing/2014/main" id="{B3097A4E-42B8-CCA6-4ADD-50EE8A0A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1" y="2161235"/>
            <a:ext cx="3414617" cy="1709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068B9-02BF-D5B1-AD69-2E1154776E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603" y="2571750"/>
            <a:ext cx="1506451" cy="564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8FBA1-E3B9-FD33-358D-7B98072B7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10" y="3667334"/>
            <a:ext cx="950690" cy="634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86DA4C-5CA5-5E53-475F-57010052FBC5}"/>
              </a:ext>
            </a:extLst>
          </p:cNvPr>
          <p:cNvSpPr txBox="1"/>
          <p:nvPr/>
        </p:nvSpPr>
        <p:spPr>
          <a:xfrm>
            <a:off x="3190306" y="3683519"/>
            <a:ext cx="1031570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nb-NO" sz="200" dirty="0"/>
          </a:p>
          <a:p>
            <a:pPr algn="just"/>
            <a:r>
              <a:rPr lang="nb-NO" sz="500" dirty="0"/>
              <a:t>This </a:t>
            </a:r>
            <a:r>
              <a:rPr lang="nb-NO" sz="500" dirty="0" err="1"/>
              <a:t>project</a:t>
            </a:r>
            <a:r>
              <a:rPr lang="nb-NO" sz="500" dirty="0"/>
              <a:t> has </a:t>
            </a:r>
            <a:r>
              <a:rPr lang="nb-NO" sz="500" dirty="0" err="1"/>
              <a:t>received</a:t>
            </a:r>
            <a:r>
              <a:rPr lang="nb-NO" sz="500" dirty="0"/>
              <a:t> </a:t>
            </a:r>
            <a:r>
              <a:rPr lang="nb-NO" sz="500" dirty="0" err="1"/>
              <a:t>funding</a:t>
            </a:r>
            <a:r>
              <a:rPr lang="nb-NO" sz="500" dirty="0"/>
              <a:t> from </a:t>
            </a:r>
            <a:r>
              <a:rPr lang="nb-NO" sz="500" dirty="0" err="1"/>
              <a:t>the</a:t>
            </a:r>
            <a:r>
              <a:rPr lang="nb-NO" sz="500" dirty="0"/>
              <a:t> European </a:t>
            </a:r>
            <a:r>
              <a:rPr lang="nb-NO" sz="500" dirty="0" err="1"/>
              <a:t>Union’s</a:t>
            </a:r>
            <a:r>
              <a:rPr lang="nb-NO" sz="500" dirty="0"/>
              <a:t> </a:t>
            </a:r>
            <a:r>
              <a:rPr lang="nb-NO" sz="500" dirty="0" err="1"/>
              <a:t>Horizon</a:t>
            </a:r>
            <a:r>
              <a:rPr lang="nb-NO" sz="500" dirty="0"/>
              <a:t> 2020 Research and </a:t>
            </a:r>
            <a:r>
              <a:rPr lang="nb-NO" sz="500" dirty="0" err="1"/>
              <a:t>Innovation</a:t>
            </a:r>
            <a:r>
              <a:rPr lang="nb-NO" sz="500" dirty="0"/>
              <a:t> </a:t>
            </a:r>
            <a:r>
              <a:rPr lang="nb-NO" sz="500" dirty="0" err="1"/>
              <a:t>Programme</a:t>
            </a:r>
            <a:r>
              <a:rPr lang="nb-NO" sz="500" dirty="0"/>
              <a:t> under Grant </a:t>
            </a:r>
            <a:r>
              <a:rPr lang="nb-NO" sz="500" dirty="0" err="1"/>
              <a:t>agreement</a:t>
            </a:r>
            <a:r>
              <a:rPr lang="nb-NO" sz="500" dirty="0"/>
              <a:t> No. 964874</a:t>
            </a:r>
          </a:p>
          <a:p>
            <a:pPr algn="just"/>
            <a:endParaRPr lang="en-US" sz="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67AF73-A95E-A5AB-D595-935C4664A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51" y="3708445"/>
            <a:ext cx="1450756" cy="5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800" dirty="0"/>
              <a:t>Genetic ‘</a:t>
            </a:r>
            <a:r>
              <a:rPr lang="nb-NO" sz="2800" dirty="0" err="1"/>
              <a:t>revolution</a:t>
            </a:r>
            <a:r>
              <a:rPr lang="nb-NO" sz="2800" dirty="0"/>
              <a:t>’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156" y="1256792"/>
            <a:ext cx="7119352" cy="3325416"/>
          </a:xfrm>
        </p:spPr>
        <p:txBody>
          <a:bodyPr>
            <a:noAutofit/>
          </a:bodyPr>
          <a:lstStyle/>
          <a:p>
            <a:r>
              <a:rPr lang="nb-NO" sz="2000" dirty="0" err="1"/>
              <a:t>Reduced</a:t>
            </a:r>
            <a:r>
              <a:rPr lang="nb-NO" sz="2000" dirty="0"/>
              <a:t> </a:t>
            </a:r>
            <a:r>
              <a:rPr lang="nb-NO" sz="2000" dirty="0" err="1"/>
              <a:t>genotyping</a:t>
            </a:r>
            <a:r>
              <a:rPr lang="nb-NO" sz="2000" dirty="0"/>
              <a:t> </a:t>
            </a:r>
            <a:r>
              <a:rPr lang="nb-NO" sz="2000" dirty="0" err="1"/>
              <a:t>costs</a:t>
            </a:r>
            <a:r>
              <a:rPr lang="nb-NO" sz="2000" dirty="0"/>
              <a:t> – massive </a:t>
            </a:r>
            <a:r>
              <a:rPr lang="nb-NO" sz="2000" dirty="0" err="1"/>
              <a:t>genotyped</a:t>
            </a:r>
            <a:r>
              <a:rPr lang="nb-NO" sz="2000" dirty="0"/>
              <a:t> samples</a:t>
            </a:r>
          </a:p>
          <a:p>
            <a:pPr lvl="1"/>
            <a:r>
              <a:rPr lang="nb-NO" sz="2000" dirty="0" err="1"/>
              <a:t>Polygenic</a:t>
            </a:r>
            <a:r>
              <a:rPr lang="nb-NO" sz="2000" dirty="0"/>
              <a:t> </a:t>
            </a:r>
            <a:r>
              <a:rPr lang="nb-NO" sz="2000" dirty="0" err="1"/>
              <a:t>architecture</a:t>
            </a:r>
            <a:r>
              <a:rPr lang="nb-NO" sz="2000" dirty="0"/>
              <a:t> </a:t>
            </a:r>
          </a:p>
          <a:p>
            <a:pPr lvl="1"/>
            <a:r>
              <a:rPr lang="nb-NO" sz="2000" dirty="0"/>
              <a:t>Multiple </a:t>
            </a:r>
            <a:r>
              <a:rPr lang="nb-NO" sz="2000" dirty="0" err="1"/>
              <a:t>small</a:t>
            </a:r>
            <a:r>
              <a:rPr lang="nb-NO" sz="2000" dirty="0"/>
              <a:t> </a:t>
            </a:r>
            <a:r>
              <a:rPr lang="nb-NO" sz="2000" dirty="0" err="1"/>
              <a:t>effects</a:t>
            </a:r>
            <a:endParaRPr lang="nb-NO" sz="2000" dirty="0"/>
          </a:p>
          <a:p>
            <a:r>
              <a:rPr lang="nb-NO" sz="2000" dirty="0"/>
              <a:t>«</a:t>
            </a:r>
            <a:r>
              <a:rPr lang="nb-NO" sz="2000" dirty="0" err="1"/>
              <a:t>Genotyping</a:t>
            </a:r>
            <a:r>
              <a:rPr lang="nb-NO" sz="2000" dirty="0"/>
              <a:t> </a:t>
            </a:r>
            <a:r>
              <a:rPr lang="nb-NO" sz="2000" dirty="0" err="1"/>
              <a:t>your</a:t>
            </a:r>
            <a:r>
              <a:rPr lang="nb-NO" sz="2000" dirty="0"/>
              <a:t> DNA is </a:t>
            </a:r>
            <a:r>
              <a:rPr lang="nb-NO" sz="2000" dirty="0" err="1"/>
              <a:t>cheaper</a:t>
            </a:r>
            <a:r>
              <a:rPr lang="nb-NO" sz="2000" dirty="0"/>
              <a:t> </a:t>
            </a:r>
            <a:r>
              <a:rPr lang="nb-NO" sz="2000" dirty="0" err="1"/>
              <a:t>than</a:t>
            </a:r>
            <a:r>
              <a:rPr lang="nb-NO" sz="2000" dirty="0"/>
              <a:t> </a:t>
            </a:r>
            <a:r>
              <a:rPr lang="nb-NO" sz="2000" dirty="0" err="1"/>
              <a:t>parking</a:t>
            </a:r>
            <a:r>
              <a:rPr lang="nb-NO" sz="2000" dirty="0"/>
              <a:t> at </a:t>
            </a:r>
            <a:r>
              <a:rPr lang="nb-NO" sz="2000" dirty="0" err="1"/>
              <a:t>the</a:t>
            </a:r>
            <a:r>
              <a:rPr lang="nb-NO" sz="2000" dirty="0"/>
              <a:t> hospital»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i="1" dirty="0"/>
          </a:p>
        </p:txBody>
      </p:sp>
      <p:pic>
        <p:nvPicPr>
          <p:cNvPr id="4" name="Picture 6" descr="GenomicsChipping out our differ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94" y="2868812"/>
            <a:ext cx="2375554" cy="14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E0A9AF9-80F8-8B4A-8D51-E569E891A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21" y="916542"/>
            <a:ext cx="4628847" cy="27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/>
          <a:p>
            <a:pPr defTabSz="654552">
              <a:defRPr/>
            </a:pPr>
            <a:endParaRPr lang="en-US" sz="1357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D33EC-4684-A54E-A9BA-70A4EA183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"/>
          <a:stretch/>
        </p:blipFill>
        <p:spPr>
          <a:xfrm>
            <a:off x="1340818" y="762858"/>
            <a:ext cx="6462364" cy="39574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18ED7A-F4CF-0D41-A9F7-ED34AC066FAD}"/>
              </a:ext>
            </a:extLst>
          </p:cNvPr>
          <p:cNvSpPr txBox="1"/>
          <p:nvPr/>
        </p:nvSpPr>
        <p:spPr>
          <a:xfrm>
            <a:off x="2497749" y="4725183"/>
            <a:ext cx="444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4552"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Wightman et al. </a:t>
            </a:r>
            <a:r>
              <a:rPr lang="en-US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Genet 2021</a:t>
            </a:r>
            <a:r>
              <a:rPr lang="en-US" sz="825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439" y="4713476"/>
            <a:ext cx="1059561" cy="397335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F84E50D-6AE3-40A6-A9F6-22D6759DC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91832"/>
            <a:ext cx="6858000" cy="6156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2021: Alzheimer’s disease - 38 loci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2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1F84E50D-6AE3-40A6-A9F6-22D6759DC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7411" y="148017"/>
            <a:ext cx="7342913" cy="46174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2022: Alzheimer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en-US" sz="2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 disease</a:t>
            </a:r>
            <a:br>
              <a:rPr lang="en-US" altLang="en-US" sz="27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7638" y="4754230"/>
            <a:ext cx="24016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200" dirty="0" err="1">
                <a:cs typeface="Arial" pitchFamily="34" charset="0"/>
              </a:rPr>
              <a:t>Bellenguez</a:t>
            </a:r>
            <a:r>
              <a:rPr lang="nb-NO" sz="1200" dirty="0">
                <a:cs typeface="Arial" pitchFamily="34" charset="0"/>
              </a:rPr>
              <a:t> et al </a:t>
            </a:r>
            <a:r>
              <a:rPr lang="nb-NO" sz="1200" i="1" dirty="0">
                <a:cs typeface="Arial" pitchFamily="34" charset="0"/>
              </a:rPr>
              <a:t>Nat Genet </a:t>
            </a:r>
            <a:r>
              <a:rPr lang="nb-NO" sz="1200" dirty="0">
                <a:cs typeface="Arial" pitchFamily="34" charset="0"/>
              </a:rPr>
              <a:t>2022</a:t>
            </a:r>
          </a:p>
        </p:txBody>
      </p:sp>
      <p:pic>
        <p:nvPicPr>
          <p:cNvPr id="2052" name="Picture 4" descr="figure 1">
            <a:extLst>
              <a:ext uri="{FF2B5EF4-FFF2-40B4-BE49-F238E27FC236}">
                <a16:creationId xmlns:a16="http://schemas.microsoft.com/office/drawing/2014/main" id="{3FE68F56-C4CD-AD86-FEF0-3C089D45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3" y="740593"/>
            <a:ext cx="6699918" cy="38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Box 4">
            <a:extLst>
              <a:ext uri="{FF2B5EF4-FFF2-40B4-BE49-F238E27FC236}">
                <a16:creationId xmlns:a16="http://schemas.microsoft.com/office/drawing/2014/main" id="{B4D5C07A-5CC2-4D03-B241-E925267A3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629" y="1116839"/>
            <a:ext cx="5335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75 variants – mixed ‘polygenic’</a:t>
            </a:r>
          </a:p>
        </p:txBody>
      </p:sp>
    </p:spTree>
    <p:extLst>
      <p:ext uri="{BB962C8B-B14F-4D97-AF65-F5344CB8AC3E}">
        <p14:creationId xmlns:p14="http://schemas.microsoft.com/office/powerpoint/2010/main" val="20991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1F84E50D-6AE3-40A6-A9F6-22D6759DC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7411" y="270568"/>
            <a:ext cx="7342913" cy="46174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2019: Parkinson’s disease - 90 loci</a:t>
            </a:r>
            <a:b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7638" y="4754230"/>
            <a:ext cx="228139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200" dirty="0" err="1">
                <a:cs typeface="Arial" pitchFamily="34" charset="0"/>
              </a:rPr>
              <a:t>Nalls</a:t>
            </a:r>
            <a:r>
              <a:rPr lang="nb-NO" sz="1200" dirty="0">
                <a:cs typeface="Arial" pitchFamily="34" charset="0"/>
              </a:rPr>
              <a:t> et al. </a:t>
            </a:r>
            <a:r>
              <a:rPr lang="nb-NO" sz="1200" dirty="0" err="1">
                <a:cs typeface="Arial" pitchFamily="34" charset="0"/>
              </a:rPr>
              <a:t>Lancet</a:t>
            </a:r>
            <a:r>
              <a:rPr lang="nb-NO" sz="1200" dirty="0">
                <a:cs typeface="Arial" pitchFamily="34" charset="0"/>
              </a:rPr>
              <a:t> </a:t>
            </a:r>
            <a:r>
              <a:rPr lang="nb-NO" sz="1200" dirty="0" err="1">
                <a:cs typeface="Arial" pitchFamily="34" charset="0"/>
              </a:rPr>
              <a:t>Neurol</a:t>
            </a:r>
            <a:r>
              <a:rPr lang="nb-NO" sz="1200" dirty="0">
                <a:cs typeface="Arial" pitchFamily="34" charset="0"/>
              </a:rPr>
              <a:t> 2019</a:t>
            </a:r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B4D5C07A-5CC2-4D03-B241-E925267A3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629" y="1116839"/>
            <a:ext cx="5335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75 variants – mixed ‘polygenic’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70BC87-79D6-2B9A-C3E6-14A7C7BF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71"/>
            <a:ext cx="9144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332" y="1092820"/>
            <a:ext cx="6432444" cy="3843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 err="1"/>
              <a:t>How</a:t>
            </a:r>
            <a:r>
              <a:rPr lang="de-DE" sz="1800" b="1" dirty="0"/>
              <a:t> </a:t>
            </a:r>
            <a:r>
              <a:rPr lang="de-DE" sz="1800" b="1" dirty="0" err="1"/>
              <a:t>can</a:t>
            </a:r>
            <a:r>
              <a:rPr lang="de-DE" sz="1800" b="1" dirty="0"/>
              <a:t> </a:t>
            </a:r>
            <a:r>
              <a:rPr lang="de-DE" sz="1800" b="1" dirty="0" err="1"/>
              <a:t>recent</a:t>
            </a:r>
            <a:r>
              <a:rPr lang="de-DE" sz="1800" b="1" dirty="0"/>
              <a:t> </a:t>
            </a:r>
            <a:r>
              <a:rPr lang="de-DE" sz="1800" b="1" dirty="0" err="1"/>
              <a:t>genetic</a:t>
            </a:r>
            <a:r>
              <a:rPr lang="de-DE" sz="1800" b="1" dirty="0"/>
              <a:t> </a:t>
            </a:r>
            <a:r>
              <a:rPr lang="de-DE" sz="1800" b="1" dirty="0" err="1"/>
              <a:t>discoveries</a:t>
            </a:r>
            <a:r>
              <a:rPr lang="de-DE" sz="1800" b="1" dirty="0"/>
              <a:t> </a:t>
            </a:r>
            <a:r>
              <a:rPr lang="de-DE" sz="1800" b="1" dirty="0" err="1"/>
              <a:t>be</a:t>
            </a:r>
            <a:r>
              <a:rPr lang="de-DE" sz="1800" b="1" dirty="0"/>
              <a:t> </a:t>
            </a:r>
            <a:r>
              <a:rPr lang="de-DE" sz="1800" b="1" dirty="0" err="1"/>
              <a:t>clinically</a:t>
            </a:r>
            <a:r>
              <a:rPr lang="de-DE" sz="1800" b="1" dirty="0"/>
              <a:t> </a:t>
            </a:r>
            <a:r>
              <a:rPr lang="de-DE" sz="1800" b="1" dirty="0" err="1"/>
              <a:t>helpful</a:t>
            </a:r>
            <a:r>
              <a:rPr lang="de-DE" sz="1800" b="1" dirty="0"/>
              <a:t>? </a:t>
            </a:r>
          </a:p>
          <a:p>
            <a:endParaRPr lang="de-DE" sz="1050" dirty="0"/>
          </a:p>
          <a:p>
            <a:pPr marL="0" indent="0">
              <a:buNone/>
            </a:pPr>
            <a:r>
              <a:rPr lang="de-DE" sz="1100" dirty="0"/>
              <a:t>						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1678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917705" y="4813582"/>
            <a:ext cx="3239729" cy="1797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557213" indent="-214313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1714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200150" indent="-1714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1543050" indent="-1714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a-DK" sz="900" b="0" dirty="0">
                <a:latin typeface="Arial" pitchFamily="34" charset="0"/>
                <a:cs typeface="Arial" pitchFamily="34" charset="0"/>
              </a:rPr>
              <a:t>Jonsson et al NEMJ 2013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8" y="150174"/>
            <a:ext cx="5678964" cy="395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A9A307-0E44-7122-0F07-8A98F3E1A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9386"/>
            <a:ext cx="4065224" cy="36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ORMET Powerpointmal">
  <a:themeElements>
    <a:clrScheme name="NORMENT">
      <a:dk1>
        <a:srgbClr val="384044"/>
      </a:dk1>
      <a:lt1>
        <a:srgbClr val="FFFFFF"/>
      </a:lt1>
      <a:dk2>
        <a:srgbClr val="384044"/>
      </a:dk2>
      <a:lt2>
        <a:srgbClr val="BBBEC2"/>
      </a:lt2>
      <a:accent1>
        <a:srgbClr val="5C2483"/>
      </a:accent1>
      <a:accent2>
        <a:srgbClr val="E5007C"/>
      </a:accent2>
      <a:accent3>
        <a:srgbClr val="374044"/>
      </a:accent3>
      <a:accent4>
        <a:srgbClr val="0081C9"/>
      </a:accent4>
      <a:accent5>
        <a:srgbClr val="20A695"/>
      </a:accent5>
      <a:accent6>
        <a:srgbClr val="D3D800"/>
      </a:accent6>
      <a:hlink>
        <a:srgbClr val="384044"/>
      </a:hlink>
      <a:folHlink>
        <a:srgbClr val="5C24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norment_powerpoint_template_english_widescreen_format_16-9.potx" id="{3F35368E-97F2-4D1A-9592-59CF207A70B0}" vid="{76215A82-6DEF-46F3-B5B1-6AE8F4EDF133}"/>
    </a:ext>
  </a:extLst>
</a:theme>
</file>

<file path=ppt/theme/theme2.xml><?xml version="1.0" encoding="utf-8"?>
<a:theme xmlns:a="http://schemas.openxmlformats.org/drawingml/2006/main" name="Office-tema">
  <a:themeElements>
    <a:clrScheme name="NORMENT">
      <a:dk1>
        <a:srgbClr val="384044"/>
      </a:dk1>
      <a:lt1>
        <a:srgbClr val="FFFFFF"/>
      </a:lt1>
      <a:dk2>
        <a:srgbClr val="384044"/>
      </a:dk2>
      <a:lt2>
        <a:srgbClr val="BBBEC2"/>
      </a:lt2>
      <a:accent1>
        <a:srgbClr val="5C2483"/>
      </a:accent1>
      <a:accent2>
        <a:srgbClr val="E5007C"/>
      </a:accent2>
      <a:accent3>
        <a:srgbClr val="374044"/>
      </a:accent3>
      <a:accent4>
        <a:srgbClr val="0081C9"/>
      </a:accent4>
      <a:accent5>
        <a:srgbClr val="20A695"/>
      </a:accent5>
      <a:accent6>
        <a:srgbClr val="D3D800"/>
      </a:accent6>
      <a:hlink>
        <a:srgbClr val="384044"/>
      </a:hlink>
      <a:folHlink>
        <a:srgbClr val="5C24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ORMENT">
      <a:dk1>
        <a:srgbClr val="384044"/>
      </a:dk1>
      <a:lt1>
        <a:srgbClr val="FFFFFF"/>
      </a:lt1>
      <a:dk2>
        <a:srgbClr val="384044"/>
      </a:dk2>
      <a:lt2>
        <a:srgbClr val="BBBEC2"/>
      </a:lt2>
      <a:accent1>
        <a:srgbClr val="5C2483"/>
      </a:accent1>
      <a:accent2>
        <a:srgbClr val="E5007C"/>
      </a:accent2>
      <a:accent3>
        <a:srgbClr val="374044"/>
      </a:accent3>
      <a:accent4>
        <a:srgbClr val="0081C9"/>
      </a:accent4>
      <a:accent5>
        <a:srgbClr val="20A695"/>
      </a:accent5>
      <a:accent6>
        <a:srgbClr val="D3D800"/>
      </a:accent6>
      <a:hlink>
        <a:srgbClr val="384044"/>
      </a:hlink>
      <a:folHlink>
        <a:srgbClr val="5C24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8176D6E936AC45A95966350361DEE4" ma:contentTypeVersion="14" ma:contentTypeDescription="Opprett et nytt dokument." ma:contentTypeScope="" ma:versionID="42652856d26b917def861f2f81bc1618">
  <xsd:schema xmlns:xsd="http://www.w3.org/2001/XMLSchema" xmlns:xs="http://www.w3.org/2001/XMLSchema" xmlns:p="http://schemas.microsoft.com/office/2006/metadata/properties" xmlns:ns3="398c3bcc-0a9e-4c0a-9b08-07acafc4d01c" xmlns:ns4="c3d386c2-a525-4ef4-9cc0-7f3b0ecf22a2" targetNamespace="http://schemas.microsoft.com/office/2006/metadata/properties" ma:root="true" ma:fieldsID="be9d24b0c7f62cdeff0e90c1a786e04e" ns3:_="" ns4:_="">
    <xsd:import namespace="398c3bcc-0a9e-4c0a-9b08-07acafc4d01c"/>
    <xsd:import namespace="c3d386c2-a525-4ef4-9cc0-7f3b0ecf22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c3bcc-0a9e-4c0a-9b08-07acafc4d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386c2-a525-4ef4-9cc0-7f3b0ecf22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5FB392-41C1-4904-A32A-5C713624F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8c3bcc-0a9e-4c0a-9b08-07acafc4d01c"/>
    <ds:schemaRef ds:uri="c3d386c2-a525-4ef4-9cc0-7f3b0ecf2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76DE68-710B-43C4-BE9C-4D89651EE3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97F58-3597-43AA-BB91-B6150AEA6C26}">
  <ds:schemaRefs>
    <ds:schemaRef ds:uri="http://purl.org/dc/dcmitype/"/>
    <ds:schemaRef ds:uri="http://purl.org/dc/elements/1.1/"/>
    <ds:schemaRef ds:uri="http://purl.org/dc/terms/"/>
    <ds:schemaRef ds:uri="398c3bcc-0a9e-4c0a-9b08-07acafc4d01c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3d386c2-a525-4ef4-9cc0-7f3b0ecf22a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norment_powerpoint_template_english_widescreen_format_16-9</Template>
  <TotalTime>26270</TotalTime>
  <Words>1457</Words>
  <Application>Microsoft Macintosh PowerPoint</Application>
  <PresentationFormat>On-screen Show (16:9)</PresentationFormat>
  <Paragraphs>260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Georgia</vt:lpstr>
      <vt:lpstr>Helsingin Text Web</vt:lpstr>
      <vt:lpstr>Helvetica</vt:lpstr>
      <vt:lpstr>Roboto Light</vt:lpstr>
      <vt:lpstr>Symbol</vt:lpstr>
      <vt:lpstr>Times New Roman</vt:lpstr>
      <vt:lpstr>1_NORMET Powerpointmal</vt:lpstr>
      <vt:lpstr>Image</vt:lpstr>
      <vt:lpstr> Multimodal prediction of Alzheimer’s disease – opportunities in Nordic registry and biobank data</vt:lpstr>
      <vt:lpstr>Precision Psychiatry</vt:lpstr>
      <vt:lpstr>PowerPoint Presentation</vt:lpstr>
      <vt:lpstr>Genetic ‘revolution’</vt:lpstr>
      <vt:lpstr>2021: Alzheimer’s disease - 38 loci</vt:lpstr>
      <vt:lpstr>2022: Alzheimer’s disease </vt:lpstr>
      <vt:lpstr>2019: Parkinson’s disease - 90 loci </vt:lpstr>
      <vt:lpstr>Impact</vt:lpstr>
      <vt:lpstr>PowerPoint Presentation</vt:lpstr>
      <vt:lpstr>Analytical approach</vt:lpstr>
      <vt:lpstr>Prediction  </vt:lpstr>
      <vt:lpstr>PowerPoint Presentation</vt:lpstr>
      <vt:lpstr>PowerPoint Presentation</vt:lpstr>
      <vt:lpstr>PowerPoint Presentation</vt:lpstr>
      <vt:lpstr>PowerPoint Presentation</vt:lpstr>
      <vt:lpstr>AD survival curves Nordic samples</vt:lpstr>
      <vt:lpstr>HUNT4 70+ Study</vt:lpstr>
      <vt:lpstr>PowerPoint Presentation</vt:lpstr>
      <vt:lpstr>PowerPoint Presentation</vt:lpstr>
      <vt:lpstr>Parkinson’s disease survival curve</vt:lpstr>
      <vt:lpstr>PowerPoint Presentation</vt:lpstr>
      <vt:lpstr>Stratification Memory Clinic</vt:lpstr>
      <vt:lpstr>PowerPoint Presentation</vt:lpstr>
      <vt:lpstr>PowerPoint Presentation</vt:lpstr>
      <vt:lpstr>PowerPoint Presentation</vt:lpstr>
      <vt:lpstr>Enrich clinical trials with MHS – Stratify RCTs</vt:lpstr>
      <vt:lpstr>PowerPoint Presentation</vt:lpstr>
      <vt:lpstr>Vikings</vt:lpstr>
      <vt:lpstr>   Nordic countries advantages (27 mill)</vt:lpstr>
      <vt:lpstr>Norwegian population survey samples 400k genotyped</vt:lpstr>
      <vt:lpstr>Norwegian approach for G x E studies    population cohorts           clinical samples</vt:lpstr>
      <vt:lpstr>Norway: DemGene Project dementia (25k),  AD (n=7k), controls (120k)</vt:lpstr>
      <vt:lpstr>PowerPoint Presentation</vt:lpstr>
      <vt:lpstr>Conclusion</vt:lpstr>
      <vt:lpstr>Acknowledgements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Andreassen</dc:creator>
  <cp:lastModifiedBy>Ole Andreassen</cp:lastModifiedBy>
  <cp:revision>317</cp:revision>
  <cp:lastPrinted>2019-09-10T08:47:34Z</cp:lastPrinted>
  <dcterms:created xsi:type="dcterms:W3CDTF">2018-08-17T10:57:17Z</dcterms:created>
  <dcterms:modified xsi:type="dcterms:W3CDTF">2023-11-14T18:22:41Z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0x010100DA8176D6E936AC45A95966350361DEE4</vt:lpwstr>
  </property>
</Properties>
</file>